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1" r:id="rId2"/>
    <p:sldId id="297" r:id="rId3"/>
    <p:sldId id="302" r:id="rId4"/>
    <p:sldId id="298" r:id="rId5"/>
    <p:sldId id="299" r:id="rId6"/>
    <p:sldId id="300" r:id="rId7"/>
    <p:sldId id="303" r:id="rId8"/>
    <p:sldId id="301" r:id="rId9"/>
    <p:sldId id="304" r:id="rId10"/>
    <p:sldId id="305" r:id="rId11"/>
    <p:sldId id="307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29" r:id="rId23"/>
    <p:sldId id="318" r:id="rId24"/>
    <p:sldId id="319" r:id="rId25"/>
    <p:sldId id="320" r:id="rId26"/>
    <p:sldId id="317" r:id="rId27"/>
    <p:sldId id="321" r:id="rId28"/>
    <p:sldId id="323" r:id="rId29"/>
    <p:sldId id="322" r:id="rId30"/>
    <p:sldId id="324" r:id="rId31"/>
    <p:sldId id="328" r:id="rId32"/>
    <p:sldId id="325" r:id="rId33"/>
    <p:sldId id="326" r:id="rId34"/>
    <p:sldId id="330" r:id="rId35"/>
    <p:sldId id="331" r:id="rId36"/>
    <p:sldId id="327" r:id="rId37"/>
    <p:sldId id="332" r:id="rId38"/>
    <p:sldId id="333" r:id="rId39"/>
    <p:sldId id="334" r:id="rId40"/>
    <p:sldId id="335" r:id="rId41"/>
    <p:sldId id="337" r:id="rId42"/>
    <p:sldId id="339" r:id="rId43"/>
    <p:sldId id="340" r:id="rId44"/>
    <p:sldId id="341" r:id="rId45"/>
    <p:sldId id="342" r:id="rId46"/>
    <p:sldId id="343" r:id="rId47"/>
    <p:sldId id="336" r:id="rId48"/>
    <p:sldId id="344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8146AA9-4011-B840-8E72-831AADA57843}">
          <p14:sldIdLst>
            <p14:sldId id="261"/>
          </p14:sldIdLst>
        </p14:section>
        <p14:section name="基础知识" id="{990E95E1-8912-A948-8F61-E071E5EAF787}">
          <p14:sldIdLst>
            <p14:sldId id="297"/>
            <p14:sldId id="302"/>
            <p14:sldId id="298"/>
            <p14:sldId id="299"/>
            <p14:sldId id="300"/>
            <p14:sldId id="303"/>
          </p14:sldIdLst>
        </p14:section>
        <p14:section name="对称密码" id="{659EEE24-DECC-EC4D-9FF4-00A5529EF64A}">
          <p14:sldIdLst>
            <p14:sldId id="301"/>
            <p14:sldId id="304"/>
            <p14:sldId id="305"/>
            <p14:sldId id="307"/>
            <p14:sldId id="306"/>
            <p14:sldId id="308"/>
          </p14:sldIdLst>
        </p14:section>
        <p14:section name="密钥配送" id="{1CC9E7EF-01B4-B04A-9F08-41A61413F51F}">
          <p14:sldIdLst>
            <p14:sldId id="309"/>
            <p14:sldId id="310"/>
          </p14:sldIdLst>
        </p14:section>
        <p14:section name="公钥密码" id="{F8FB88E8-AED4-0943-B32B-B651A371EA11}">
          <p14:sldIdLst>
            <p14:sldId id="311"/>
            <p14:sldId id="312"/>
            <p14:sldId id="313"/>
          </p14:sldIdLst>
        </p14:section>
        <p14:section name="混合密码系统" id="{4D3DDC1E-6DD7-C24C-8AEF-E8DD90BD0DC2}">
          <p14:sldIdLst>
            <p14:sldId id="314"/>
            <p14:sldId id="315"/>
            <p14:sldId id="316"/>
            <p14:sldId id="329"/>
          </p14:sldIdLst>
        </p14:section>
        <p14:section name="单向散列函数" id="{2A7FD64C-2E78-4A4E-98DF-BE87EFBCD5CC}">
          <p14:sldIdLst>
            <p14:sldId id="318"/>
            <p14:sldId id="319"/>
            <p14:sldId id="320"/>
            <p14:sldId id="317"/>
            <p14:sldId id="321"/>
            <p14:sldId id="323"/>
          </p14:sldIdLst>
        </p14:section>
        <p14:section name="数字签名" id="{E01A7C41-A27D-5847-94F8-0D5A6AB438B9}">
          <p14:sldIdLst>
            <p14:sldId id="322"/>
            <p14:sldId id="324"/>
            <p14:sldId id="328"/>
            <p14:sldId id="325"/>
            <p14:sldId id="326"/>
            <p14:sldId id="330"/>
            <p14:sldId id="331"/>
          </p14:sldIdLst>
        </p14:section>
        <p14:section name="证书" id="{58B13376-399A-2547-98FC-DE5E9D08DCE5}">
          <p14:sldIdLst>
            <p14:sldId id="327"/>
            <p14:sldId id="332"/>
            <p14:sldId id="333"/>
          </p14:sldIdLst>
        </p14:section>
        <p14:section name="iOS签名机制" id="{509F68C5-41A7-BA4B-888F-3A737AEDB78D}">
          <p14:sldIdLst>
            <p14:sldId id="334"/>
            <p14:sldId id="335"/>
            <p14:sldId id="337"/>
            <p14:sldId id="339"/>
            <p14:sldId id="340"/>
            <p14:sldId id="341"/>
            <p14:sldId id="342"/>
            <p14:sldId id="343"/>
            <p14:sldId id="336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1A069"/>
    <a:srgbClr val="F4B183"/>
    <a:srgbClr val="31CDA8"/>
    <a:srgbClr val="F7A707"/>
    <a:srgbClr val="FEC200"/>
    <a:srgbClr val="3498DB"/>
    <a:srgbClr val="192871"/>
    <a:srgbClr val="0037A4"/>
    <a:srgbClr val="002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1" autoAdjust="0"/>
    <p:restoredTop sz="94424" autoAdjust="0"/>
  </p:normalViewPr>
  <p:slideViewPr>
    <p:cSldViewPr snapToGrid="0" showGuides="1">
      <p:cViewPr>
        <p:scale>
          <a:sx n="112" d="100"/>
          <a:sy n="112" d="100"/>
        </p:scale>
        <p:origin x="720" y="240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56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=""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=""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=""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=""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=""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=""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=""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=""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=""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s://www.realvnc.com/en/connect/download/vnc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xmlns="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347658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3DES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7501247" cy="1175872"/>
          </a:xfrm>
        </p:spPr>
        <p:txBody>
          <a:bodyPr>
            <a:normAutofit/>
          </a:bodyPr>
          <a:lstStyle/>
          <a:p>
            <a:r>
              <a:rPr kumimoji="1" lang="en-US" altLang="zh-CN" sz="1600"/>
              <a:t>3DES</a:t>
            </a:r>
            <a:r>
              <a:rPr kumimoji="1" lang="zh-CN" altLang="en-US" sz="1600"/>
              <a:t>，将</a:t>
            </a:r>
            <a:r>
              <a:rPr kumimoji="1" lang="en-US" altLang="zh-CN" sz="1600"/>
              <a:t>DES</a:t>
            </a:r>
            <a:r>
              <a:rPr kumimoji="1" lang="zh-CN" altLang="en-US" sz="1600"/>
              <a:t>重复</a:t>
            </a:r>
            <a:r>
              <a:rPr kumimoji="1" lang="en-US" altLang="zh-CN" sz="1600"/>
              <a:t>3</a:t>
            </a:r>
            <a:r>
              <a:rPr kumimoji="1" lang="zh-CN" altLang="en-US" sz="1600"/>
              <a:t>次所得到的一种密码算法，也叫做</a:t>
            </a:r>
            <a:r>
              <a:rPr kumimoji="1" lang="en-US" altLang="zh-CN" sz="1600"/>
              <a:t>3</a:t>
            </a:r>
            <a:r>
              <a:rPr kumimoji="1" lang="zh-CN" altLang="en-US" sz="1600"/>
              <a:t>重</a:t>
            </a:r>
            <a:r>
              <a:rPr kumimoji="1" lang="en-US" altLang="zh-CN" sz="1600"/>
              <a:t>DES</a:t>
            </a:r>
          </a:p>
          <a:p>
            <a:endParaRPr kumimoji="1" lang="en-US" altLang="zh-CN" sz="1600"/>
          </a:p>
          <a:p>
            <a:r>
              <a:rPr kumimoji="1" lang="zh-CN" altLang="en-US" sz="1600"/>
              <a:t>目前还被一些银行等机构使用，但处理速度不高，安全性逐渐暴露出问题</a:t>
            </a:r>
            <a:endParaRPr kumimoji="1" lang="en-US" altLang="zh-CN" sz="1600"/>
          </a:p>
          <a:p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2551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3DES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3" y="1254812"/>
            <a:ext cx="4862122" cy="48555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89" y="1254812"/>
            <a:ext cx="4742244" cy="4921321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6257489"/>
            <a:ext cx="7501247" cy="388793"/>
          </a:xfrm>
        </p:spPr>
        <p:txBody>
          <a:bodyPr>
            <a:normAutofit/>
          </a:bodyPr>
          <a:lstStyle/>
          <a:p>
            <a:r>
              <a:rPr kumimoji="1" lang="en-US" altLang="zh-CN" sz="1600"/>
              <a:t>3</a:t>
            </a:r>
            <a:r>
              <a:rPr kumimoji="1" lang="zh-CN" altLang="en-US" sz="1600"/>
              <a:t>个密钥都是不同的，也称为</a:t>
            </a:r>
            <a:r>
              <a:rPr kumimoji="1" lang="en-US" altLang="zh-CN" sz="1600"/>
              <a:t>DES-EDE3</a:t>
            </a:r>
          </a:p>
        </p:txBody>
      </p:sp>
    </p:spTree>
    <p:extLst>
      <p:ext uri="{BB962C8B-B14F-4D97-AF65-F5344CB8AC3E}">
        <p14:creationId xmlns:p14="http://schemas.microsoft.com/office/powerpoint/2010/main" val="8337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3DES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61193" y="1238065"/>
            <a:ext cx="5799769" cy="428689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如果所有密钥都使用同一个，则结果与普通的</a:t>
            </a:r>
            <a:r>
              <a:rPr kumimoji="1" lang="en-US" altLang="zh-CN" sz="1600"/>
              <a:t>DES</a:t>
            </a:r>
            <a:r>
              <a:rPr kumimoji="1" lang="zh-CN" altLang="en-US" sz="1600"/>
              <a:t>是等价的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63" y="1666754"/>
            <a:ext cx="3008222" cy="4701255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6196990" y="1238065"/>
            <a:ext cx="5799769" cy="42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/>
              <a:t>如果密钥</a:t>
            </a:r>
            <a:r>
              <a:rPr kumimoji="1" lang="en-US" altLang="zh-CN" sz="1600"/>
              <a:t>1</a:t>
            </a:r>
            <a:r>
              <a:rPr kumimoji="1" lang="zh-CN" altLang="en-US" sz="1600"/>
              <a:t>、密钥</a:t>
            </a:r>
            <a:r>
              <a:rPr kumimoji="1" lang="en-US" altLang="zh-CN" sz="1600"/>
              <a:t>3</a:t>
            </a:r>
            <a:r>
              <a:rPr kumimoji="1" lang="zh-CN" altLang="en-US" sz="1600"/>
              <a:t>相同，密钥</a:t>
            </a:r>
            <a:r>
              <a:rPr kumimoji="1" lang="en-US" altLang="zh-CN" sz="1600"/>
              <a:t>2</a:t>
            </a:r>
            <a:r>
              <a:rPr kumimoji="1" lang="zh-CN" altLang="en-US" sz="1600"/>
              <a:t>不同，称为</a:t>
            </a:r>
            <a:r>
              <a:rPr kumimoji="1" lang="en-US" altLang="zh-CN" sz="1600"/>
              <a:t>DES-EDE2</a:t>
            </a:r>
            <a:endParaRPr kumimoji="1" lang="zh-CN" altLang="en-US" sz="1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16" y="1666754"/>
            <a:ext cx="4607261" cy="47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AES</a:t>
            </a:r>
            <a:r>
              <a:rPr lang="zh-CN" altLang="en-US"/>
              <a:t>（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Encryption</a:t>
            </a:r>
            <a:r>
              <a:rPr lang="zh-CN" altLang="en-US"/>
              <a:t> </a:t>
            </a:r>
            <a:r>
              <a:rPr lang="en-US" altLang="zh-CN"/>
              <a:t>Standard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41096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取代</a:t>
            </a:r>
            <a:r>
              <a:rPr kumimoji="1" lang="en-US" altLang="zh-CN" sz="1600"/>
              <a:t>DES</a:t>
            </a:r>
            <a:r>
              <a:rPr kumimoji="1" lang="zh-CN" altLang="en-US" sz="1600"/>
              <a:t>成为新标准的一种对称密码算法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en-US" altLang="zh-CN" sz="1600"/>
              <a:t>AES</a:t>
            </a:r>
            <a:r>
              <a:rPr kumimoji="1" lang="zh-CN" altLang="en-US" sz="1600"/>
              <a:t>的密钥长度有</a:t>
            </a:r>
            <a:r>
              <a:rPr kumimoji="1" lang="en-US" altLang="zh-CN" sz="1600"/>
              <a:t>128</a:t>
            </a:r>
            <a:r>
              <a:rPr kumimoji="1" lang="zh-CN" altLang="en-US" sz="1600"/>
              <a:t>、</a:t>
            </a:r>
            <a:r>
              <a:rPr kumimoji="1" lang="en-US" altLang="zh-CN" sz="1600"/>
              <a:t>192</a:t>
            </a:r>
            <a:r>
              <a:rPr kumimoji="1" lang="zh-CN" altLang="en-US" sz="1600"/>
              <a:t>、</a:t>
            </a:r>
            <a:r>
              <a:rPr kumimoji="1" lang="en-US" altLang="zh-CN" sz="1600"/>
              <a:t>256bit</a:t>
            </a:r>
            <a:r>
              <a:rPr kumimoji="1" lang="zh-CN" altLang="en-US" sz="1600"/>
              <a:t>三种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在</a:t>
            </a:r>
            <a:r>
              <a:rPr kumimoji="1" lang="en-US" altLang="zh-CN" sz="1600"/>
              <a:t>2000</a:t>
            </a:r>
            <a:r>
              <a:rPr kumimoji="1" lang="zh-CN" altLang="en-US" sz="1600"/>
              <a:t>年时选择</a:t>
            </a:r>
            <a:r>
              <a:rPr kumimoji="1" lang="en-US" altLang="zh-CN" sz="1600"/>
              <a:t>Rijindael</a:t>
            </a:r>
            <a:r>
              <a:rPr kumimoji="1" lang="zh-CN" altLang="en-US" sz="1600"/>
              <a:t>算法作为</a:t>
            </a:r>
            <a:r>
              <a:rPr kumimoji="1" lang="en-US" altLang="zh-CN" sz="1600"/>
              <a:t>AES</a:t>
            </a:r>
            <a:r>
              <a:rPr kumimoji="1" lang="zh-CN" altLang="en-US" sz="1600"/>
              <a:t>的实现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目前</a:t>
            </a:r>
            <a:r>
              <a:rPr kumimoji="1" lang="en-US" altLang="zh-CN" sz="1600"/>
              <a:t>AES</a:t>
            </a:r>
            <a:r>
              <a:rPr kumimoji="1" lang="zh-CN" altLang="en-US" sz="1600"/>
              <a:t>，已经逐步取代</a:t>
            </a:r>
            <a:r>
              <a:rPr kumimoji="1" lang="en-US" altLang="zh-CN" sz="1600"/>
              <a:t>DES</a:t>
            </a:r>
            <a:r>
              <a:rPr kumimoji="1" lang="zh-CN" altLang="en-US" sz="1600"/>
              <a:t>、</a:t>
            </a:r>
            <a:r>
              <a:rPr kumimoji="1" lang="en-US" altLang="zh-CN" sz="1600"/>
              <a:t>3DES</a:t>
            </a:r>
            <a:r>
              <a:rPr kumimoji="1" lang="zh-CN" altLang="en-US" sz="1600"/>
              <a:t>，成为首选的对称密码算法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一般来说，我们也不应该去使用任何自制的密码算法，而是应该使用</a:t>
            </a:r>
            <a:r>
              <a:rPr kumimoji="1" lang="en-US" altLang="zh-CN" sz="1600"/>
              <a:t>AES</a:t>
            </a:r>
            <a:r>
              <a:rPr kumimoji="1" lang="zh-CN" altLang="en-US" sz="1600"/>
              <a:t>，它经过了全世界密码学家所进行的高品质验证工作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67498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密钥配送问题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149996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在使用对称密码时，一定会遇到密钥配送问题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假设，</a:t>
            </a:r>
            <a:r>
              <a:rPr kumimoji="1" lang="en-US" altLang="zh-CN" sz="1600"/>
              <a:t>Alice</a:t>
            </a:r>
            <a:r>
              <a:rPr kumimoji="1" lang="zh-CN" altLang="en-US" sz="1600"/>
              <a:t>将</a:t>
            </a:r>
            <a:r>
              <a:rPr kumimoji="1" lang="zh-CN" altLang="en-US" sz="1600">
                <a:solidFill>
                  <a:srgbClr val="FF0000"/>
                </a:solidFill>
              </a:rPr>
              <a:t>使用对称密码加密过的消息</a:t>
            </a:r>
            <a:r>
              <a:rPr kumimoji="1" lang="zh-CN" altLang="en-US" sz="1600"/>
              <a:t>发给了</a:t>
            </a:r>
            <a:r>
              <a:rPr kumimoji="1" lang="en-US" altLang="zh-CN" sz="1600"/>
              <a:t>Bob</a:t>
            </a:r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只有将密钥发送给</a:t>
            </a:r>
            <a:r>
              <a:rPr kumimoji="1" lang="en-US" altLang="zh-CN" sz="1600"/>
              <a:t>Bob</a:t>
            </a:r>
            <a:r>
              <a:rPr kumimoji="1" lang="zh-CN" altLang="en-US" sz="1600"/>
              <a:t>，</a:t>
            </a:r>
            <a:r>
              <a:rPr kumimoji="1" lang="en-US" altLang="zh-CN" sz="1600"/>
              <a:t>Bob</a:t>
            </a:r>
            <a:r>
              <a:rPr kumimoji="1" lang="zh-CN" altLang="en-US" sz="1600"/>
              <a:t>才能完成解密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在发送密钥过程中，可能会被</a:t>
            </a:r>
            <a:r>
              <a:rPr kumimoji="1" lang="en-US" altLang="zh-CN" sz="1600"/>
              <a:t>Eve</a:t>
            </a:r>
            <a:r>
              <a:rPr kumimoji="1" lang="zh-CN" altLang="en-US" sz="1600"/>
              <a:t>窃取密钥，最后</a:t>
            </a:r>
            <a:r>
              <a:rPr kumimoji="1" lang="en-US" altLang="zh-CN" sz="1600"/>
              <a:t>Eve</a:t>
            </a:r>
            <a:r>
              <a:rPr kumimoji="1" lang="zh-CN" altLang="en-US" sz="1600"/>
              <a:t>也能完成解密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11" y="174899"/>
            <a:ext cx="5431394" cy="650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如何解决密钥配送问题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有以下几种解决密钥配送的方法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事先共享密钥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密钥分配中心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/>
              <a:t>Diffie-Hellman</a:t>
            </a:r>
            <a:r>
              <a:rPr kumimoji="1" lang="zh-CN" altLang="en-US" sz="1600"/>
              <a:t>密钥交换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>
                <a:solidFill>
                  <a:srgbClr val="FF0000"/>
                </a:solidFill>
              </a:rPr>
              <a:t>公钥密码</a:t>
            </a:r>
            <a:endParaRPr kumimoji="1" lang="en-US" altLang="zh-CN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公钥密码（</a:t>
            </a:r>
            <a:r>
              <a:rPr lang="en-US" altLang="zh-CN"/>
              <a:t>Public-key</a:t>
            </a:r>
            <a:r>
              <a:rPr lang="zh-CN" altLang="en-US"/>
              <a:t> </a:t>
            </a:r>
            <a:r>
              <a:rPr lang="en-US" altLang="zh-CN"/>
              <a:t>Cryptography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公钥密码中，密钥分为</a:t>
            </a:r>
            <a:r>
              <a:rPr kumimoji="1" lang="zh-CN" altLang="en-US" sz="1600">
                <a:solidFill>
                  <a:srgbClr val="FF0000"/>
                </a:solidFill>
              </a:rPr>
              <a:t>加密密钥</a:t>
            </a:r>
            <a:r>
              <a:rPr kumimoji="1" lang="zh-CN" altLang="en-US" sz="1600"/>
              <a:t>、</a:t>
            </a:r>
            <a:r>
              <a:rPr kumimoji="1" lang="zh-CN" altLang="en-US" sz="1600">
                <a:solidFill>
                  <a:srgbClr val="FF0000"/>
                </a:solidFill>
              </a:rPr>
              <a:t>解密密钥</a:t>
            </a:r>
            <a:r>
              <a:rPr kumimoji="1" lang="en-US" altLang="zh-CN" sz="1600"/>
              <a:t>2</a:t>
            </a:r>
            <a:r>
              <a:rPr kumimoji="1" lang="zh-CN" altLang="en-US" sz="1600"/>
              <a:t>种，它们并不是同一个密钥</a:t>
            </a:r>
            <a:endParaRPr kumimoji="1" lang="en-US" altLang="zh-CN" sz="1600">
              <a:solidFill>
                <a:srgbClr val="FF0000"/>
              </a:solidFill>
            </a:endParaRPr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公钥密码也被称为</a:t>
            </a:r>
            <a:r>
              <a:rPr kumimoji="1" lang="zh-CN" altLang="en-US" sz="1600">
                <a:solidFill>
                  <a:srgbClr val="FF0000"/>
                </a:solidFill>
              </a:rPr>
              <a:t>非对称密码</a:t>
            </a:r>
            <a:r>
              <a:rPr kumimoji="1" lang="zh-CN" altLang="en-US" sz="1600"/>
              <a:t>（</a:t>
            </a:r>
            <a:r>
              <a:rPr kumimoji="1" lang="en-US" altLang="zh-CN" sz="1600"/>
              <a:t>Asymmetric</a:t>
            </a:r>
            <a:r>
              <a:rPr kumimoji="1" lang="zh-CN" altLang="en-US" sz="1600"/>
              <a:t> </a:t>
            </a:r>
            <a:r>
              <a:rPr kumimoji="1" lang="en-US" altLang="zh-CN" sz="1600"/>
              <a:t>Cryptography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在公钥密码中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加密密钥，一般是公开的，因此该密钥称为公钥（</a:t>
            </a:r>
            <a:r>
              <a:rPr kumimoji="1" lang="en-US" altLang="zh-CN" sz="1600"/>
              <a:t>public</a:t>
            </a:r>
            <a:r>
              <a:rPr kumimoji="1" lang="zh-CN" altLang="en-US" sz="1600"/>
              <a:t> </a:t>
            </a:r>
            <a:r>
              <a:rPr kumimoji="1" lang="en-US" altLang="zh-CN" sz="1600"/>
              <a:t>key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解密密钥，由消息接收者自己保管的，不能公开，因此也称为私钥（</a:t>
            </a:r>
            <a:r>
              <a:rPr kumimoji="1" lang="en-US" altLang="zh-CN" sz="1600"/>
              <a:t>private</a:t>
            </a:r>
            <a:r>
              <a:rPr kumimoji="1" lang="zh-CN" altLang="en-US" sz="1600"/>
              <a:t> </a:t>
            </a:r>
            <a:r>
              <a:rPr kumimoji="1" lang="en-US" altLang="zh-CN" sz="1600"/>
              <a:t>key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公钥和私钥是一 一对应的，是不能单独生成的，一对公钥和密钥统称为密钥对（</a:t>
            </a:r>
            <a:r>
              <a:rPr kumimoji="1" lang="en-US" altLang="zh-CN" sz="1600"/>
              <a:t>key</a:t>
            </a:r>
            <a:r>
              <a:rPr kumimoji="1" lang="zh-CN" altLang="en-US" sz="1600"/>
              <a:t> </a:t>
            </a:r>
            <a:r>
              <a:rPr kumimoji="1" lang="en-US" altLang="zh-CN" sz="1600"/>
              <a:t>pair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由公钥加密的密文，必须使用与该公钥对应的私钥才能解密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由私钥加密的密文，必须使用与该私钥对应的公钥才能解密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90" y="4126422"/>
            <a:ext cx="5658981" cy="23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解决密钥配送问题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5228058" cy="23449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由消息的接收者，生成一对公钥、私钥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将公钥发给消息的发送者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消息的发送者使用公钥加密消息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96" y="0"/>
            <a:ext cx="614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RSA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目前使用最广泛的公钥密码算法是</a:t>
            </a:r>
            <a:r>
              <a:rPr kumimoji="1" lang="en-US" altLang="zh-CN" sz="1600"/>
              <a:t>RSA</a:t>
            </a:r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en-US" altLang="zh-CN" sz="1600"/>
              <a:t>RSA</a:t>
            </a:r>
            <a:r>
              <a:rPr kumimoji="1" lang="zh-CN" altLang="en-US" sz="1600"/>
              <a:t>的名字，由它的</a:t>
            </a:r>
            <a:r>
              <a:rPr kumimoji="1" lang="en-US" altLang="zh-CN" sz="1600"/>
              <a:t>3</a:t>
            </a:r>
            <a:r>
              <a:rPr kumimoji="1" lang="zh-CN" altLang="en-US" sz="1600"/>
              <a:t>位开发者，即</a:t>
            </a:r>
            <a:r>
              <a:rPr kumimoji="1" lang="en-US" altLang="zh-CN" sz="1600"/>
              <a:t>Ron</a:t>
            </a:r>
            <a:r>
              <a:rPr kumimoji="1" lang="zh-CN" altLang="en-US" sz="1600"/>
              <a:t> </a:t>
            </a:r>
            <a:r>
              <a:rPr kumimoji="1" lang="en-US" altLang="zh-CN" sz="1600">
                <a:solidFill>
                  <a:srgbClr val="FF0000"/>
                </a:solidFill>
              </a:rPr>
              <a:t>R</a:t>
            </a:r>
            <a:r>
              <a:rPr kumimoji="1" lang="en-US" altLang="zh-CN" sz="1600"/>
              <a:t>ivest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Adi</a:t>
            </a:r>
            <a:r>
              <a:rPr kumimoji="1" lang="zh-CN" altLang="en-US" sz="1600"/>
              <a:t> </a:t>
            </a:r>
            <a:r>
              <a:rPr kumimoji="1" lang="en-US" altLang="zh-CN" sz="1600">
                <a:solidFill>
                  <a:srgbClr val="FF0000"/>
                </a:solidFill>
              </a:rPr>
              <a:t>S</a:t>
            </a:r>
            <a:r>
              <a:rPr kumimoji="1" lang="en-US" altLang="zh-CN" sz="1600"/>
              <a:t>hamir</a:t>
            </a:r>
            <a:r>
              <a:rPr kumimoji="1" lang="zh-CN" altLang="en-US" sz="1600"/>
              <a:t>、</a:t>
            </a:r>
            <a:r>
              <a:rPr kumimoji="1" lang="en-US" altLang="zh-CN" sz="1600"/>
              <a:t>Leonard</a:t>
            </a:r>
            <a:r>
              <a:rPr kumimoji="1" lang="zh-CN" altLang="en-US" sz="1600"/>
              <a:t> </a:t>
            </a:r>
            <a:r>
              <a:rPr kumimoji="1" lang="en-US" altLang="zh-CN" sz="1600">
                <a:solidFill>
                  <a:srgbClr val="FF0000"/>
                </a:solidFill>
              </a:rPr>
              <a:t>A</a:t>
            </a:r>
            <a:r>
              <a:rPr kumimoji="1" lang="en-US" altLang="zh-CN" sz="1600"/>
              <a:t>dleman</a:t>
            </a:r>
            <a:r>
              <a:rPr kumimoji="1" lang="zh-CN" altLang="en-US" sz="1600"/>
              <a:t>的姓氏首字母组成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6558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混合密码系统（</a:t>
            </a:r>
            <a:r>
              <a:rPr lang="en-US" altLang="zh-CN"/>
              <a:t>Hybrid</a:t>
            </a:r>
            <a:r>
              <a:rPr lang="zh-CN" altLang="en-US"/>
              <a:t> </a:t>
            </a:r>
            <a:r>
              <a:rPr lang="en-US" altLang="zh-CN"/>
              <a:t>Cryptosystem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对称密码的缺点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不能很好地解决密钥配送问题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公钥密码的缺点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加密解密速度比较慢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混合密码系统，是将对称密码和公钥密码的优势相结合的方法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解决了公钥密码速度慢的问题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并通过公钥密码解决了对称密码的密钥配送问题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网络上的密码通信所用的</a:t>
            </a:r>
            <a:r>
              <a:rPr kumimoji="1" lang="en-US" altLang="zh-CN" sz="1600"/>
              <a:t>SSL/TLS</a:t>
            </a:r>
            <a:r>
              <a:rPr kumimoji="1" lang="zh-CN" altLang="en-US" sz="1600"/>
              <a:t>都运用了混合密码系统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8110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学习路线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7156" y="1367742"/>
            <a:ext cx="4780345" cy="168990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加密解密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6976" y="2027500"/>
            <a:ext cx="2140353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对称密码</a:t>
            </a:r>
            <a:endParaRPr kumimoji="1" lang="en-US" altLang="zh-CN"/>
          </a:p>
          <a:p>
            <a:pPr algn="ctr"/>
            <a:r>
              <a:rPr kumimoji="1" lang="zh-CN" altLang="en-US"/>
              <a:t>（</a:t>
            </a:r>
            <a:r>
              <a:rPr kumimoji="1" lang="en-US" altLang="zh-CN"/>
              <a:t>DES</a:t>
            </a:r>
            <a:r>
              <a:rPr kumimoji="1" lang="zh-CN" altLang="en-US"/>
              <a:t>、</a:t>
            </a:r>
            <a:r>
              <a:rPr kumimoji="1" lang="en-US" altLang="zh-CN"/>
              <a:t>3DES</a:t>
            </a:r>
            <a:r>
              <a:rPr kumimoji="1" lang="zh-CN" altLang="en-US"/>
              <a:t>、</a:t>
            </a:r>
            <a:r>
              <a:rPr kumimoji="1" lang="en-US" altLang="zh-CN"/>
              <a:t>AES</a:t>
            </a:r>
            <a:r>
              <a:rPr kumimoji="1" lang="zh-CN" altLang="en-US"/>
              <a:t>）</a:t>
            </a:r>
            <a:endParaRPr kumimoji="1"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125165" y="2027499"/>
            <a:ext cx="2037142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公钥密码</a:t>
            </a:r>
            <a:endParaRPr kumimoji="1" lang="en-US" altLang="zh-CN"/>
          </a:p>
          <a:p>
            <a:pPr algn="ctr"/>
            <a:r>
              <a:rPr kumimoji="1" lang="zh-CN" altLang="en-US"/>
              <a:t>（</a:t>
            </a:r>
            <a:r>
              <a:rPr kumimoji="1" lang="en-US" altLang="zh-CN"/>
              <a:t>RSA</a:t>
            </a:r>
            <a:r>
              <a:rPr kumimoji="1" lang="zh-CN" altLang="en-US"/>
              <a:t>）</a:t>
            </a:r>
            <a:endParaRPr kumimoji="1"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67156" y="3384074"/>
            <a:ext cx="4780345" cy="168990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单向散列函数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16977" y="4032258"/>
            <a:ext cx="4345330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MD4</a:t>
            </a:r>
            <a:r>
              <a:rPr kumimoji="1" lang="zh-CN" altLang="en-US"/>
              <a:t>、</a:t>
            </a:r>
            <a:r>
              <a:rPr kumimoji="1" lang="en-US" altLang="zh-CN"/>
              <a:t>MD5</a:t>
            </a:r>
          </a:p>
          <a:p>
            <a:pPr algn="ctr"/>
            <a:r>
              <a:rPr kumimoji="1" lang="en-US" altLang="zh-CN"/>
              <a:t>SHA-1</a:t>
            </a:r>
            <a:r>
              <a:rPr kumimoji="1" lang="zh-CN" altLang="en-US"/>
              <a:t>、</a:t>
            </a:r>
            <a:r>
              <a:rPr kumimoji="1" lang="en-US" altLang="zh-CN"/>
              <a:t>SHA-2</a:t>
            </a:r>
            <a:r>
              <a:rPr kumimoji="1" lang="zh-CN" altLang="en-US"/>
              <a:t>、</a:t>
            </a:r>
            <a:r>
              <a:rPr kumimoji="1" lang="en-US" altLang="zh-CN"/>
              <a:t>SHA-3</a:t>
            </a:r>
          </a:p>
        </p:txBody>
      </p:sp>
      <p:sp>
        <p:nvSpPr>
          <p:cNvPr id="10" name="矩形 9"/>
          <p:cNvSpPr/>
          <p:nvPr/>
        </p:nvSpPr>
        <p:spPr>
          <a:xfrm>
            <a:off x="567156" y="5407311"/>
            <a:ext cx="4780345" cy="7658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数字签名</a:t>
            </a:r>
            <a:endParaRPr kumimoji="1"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6877288" y="5407311"/>
            <a:ext cx="4780345" cy="7658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证书</a:t>
            </a:r>
            <a:endParaRPr kumimoji="1"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6877288" y="3739589"/>
            <a:ext cx="4780345" cy="7658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iOS</a:t>
            </a:r>
            <a:r>
              <a:rPr kumimoji="1" lang="zh-CN" altLang="en-US"/>
              <a:t>签名机制</a:t>
            </a:r>
            <a:endParaRPr kumimoji="1" lang="en-US" altLang="zh-CN"/>
          </a:p>
        </p:txBody>
      </p:sp>
      <p:cxnSp>
        <p:nvCxnSpPr>
          <p:cNvPr id="15" name="直线箭头连接符 14"/>
          <p:cNvCxnSpPr>
            <a:stCxn id="5" idx="2"/>
            <a:endCxn id="8" idx="0"/>
          </p:cNvCxnSpPr>
          <p:nvPr/>
        </p:nvCxnSpPr>
        <p:spPr>
          <a:xfrm>
            <a:off x="2957329" y="3057646"/>
            <a:ext cx="0" cy="326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8" idx="2"/>
            <a:endCxn id="10" idx="0"/>
          </p:cNvCxnSpPr>
          <p:nvPr/>
        </p:nvCxnSpPr>
        <p:spPr>
          <a:xfrm>
            <a:off x="2957329" y="5073978"/>
            <a:ext cx="0" cy="333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10" idx="3"/>
            <a:endCxn id="12" idx="1"/>
          </p:cNvCxnSpPr>
          <p:nvPr/>
        </p:nvCxnSpPr>
        <p:spPr>
          <a:xfrm>
            <a:off x="5347501" y="5790240"/>
            <a:ext cx="15297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2" idx="0"/>
            <a:endCxn id="13" idx="2"/>
          </p:cNvCxnSpPr>
          <p:nvPr/>
        </p:nvCxnSpPr>
        <p:spPr>
          <a:xfrm flipV="1">
            <a:off x="9267461" y="4505447"/>
            <a:ext cx="0" cy="901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9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</a:t>
            </a:r>
            <a:r>
              <a:rPr lang="en-US" altLang="zh-CN"/>
              <a:t>-</a:t>
            </a:r>
            <a:r>
              <a:rPr lang="zh-CN" altLang="en-US"/>
              <a:t>加密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92" y="0"/>
            <a:ext cx="5293267" cy="685800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6154033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会话密钥（</a:t>
            </a:r>
            <a:r>
              <a:rPr kumimoji="1" lang="en-US" altLang="zh-CN" sz="1600"/>
              <a:t>session</a:t>
            </a:r>
            <a:r>
              <a:rPr kumimoji="1" lang="zh-CN" altLang="en-US" sz="1600"/>
              <a:t> </a:t>
            </a:r>
            <a:r>
              <a:rPr kumimoji="1" lang="en-US" altLang="zh-CN" sz="1600"/>
              <a:t>key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为本次通信随机生成的临时密钥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作为对称密码的密钥，用于加密消息，提高速度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加密步骤（发送消息）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首先，消息发送者要拥有消息接收者的公钥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生成会话密钥，作为对称密码的密钥，加密消息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用消息接收者的公钥，加密会话密钥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将前</a:t>
            </a:r>
            <a:r>
              <a:rPr kumimoji="1" lang="en-US" altLang="zh-CN" sz="1600"/>
              <a:t>2</a:t>
            </a:r>
            <a:r>
              <a:rPr kumimoji="1" lang="zh-CN" altLang="en-US" sz="1600"/>
              <a:t>步生成的加密结果，一并发给消息接收者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发送出去的内容包括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用会话密钥加密的消息（加密方法：对称密码）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用公钥加密的会话密钥（加密方法：公钥密码）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1264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</a:t>
            </a:r>
            <a:r>
              <a:rPr lang="en-US" altLang="zh-CN"/>
              <a:t>-</a:t>
            </a:r>
            <a:r>
              <a:rPr lang="zh-CN" altLang="en-US"/>
              <a:t>解密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41" y="0"/>
            <a:ext cx="6335398" cy="685800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6154033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解密步骤（收到消息）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消息接收者用自己的私钥解密出会话密钥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再用第</a:t>
            </a:r>
            <a:r>
              <a:rPr kumimoji="1" lang="en-US" altLang="zh-CN" sz="1600"/>
              <a:t>1</a:t>
            </a:r>
            <a:r>
              <a:rPr kumimoji="1" lang="zh-CN" altLang="en-US" sz="1600"/>
              <a:t>步解密出来的会话密钥，解密消息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19917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</a:t>
            </a:r>
            <a:r>
              <a:rPr lang="en-US" altLang="zh-CN"/>
              <a:t>-</a:t>
            </a:r>
            <a:r>
              <a:rPr lang="zh-CN" altLang="en-US"/>
              <a:t>加密解密流程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297205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en-US" altLang="zh-CN" sz="1600"/>
              <a:t>Alice &gt;&gt;&gt;&gt;&gt; Bob</a:t>
            </a:r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发送过程，加密过程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1.Bob</a:t>
            </a:r>
            <a:r>
              <a:rPr kumimoji="1" lang="zh-CN" altLang="en-US" sz="1600"/>
              <a:t>先生成一对公钥、私钥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2.Bob</a:t>
            </a:r>
            <a:r>
              <a:rPr kumimoji="1" lang="zh-CN" altLang="en-US" sz="1600"/>
              <a:t>把公钥共享给</a:t>
            </a:r>
            <a:r>
              <a:rPr kumimoji="1" lang="en-US" altLang="zh-CN" sz="1600"/>
              <a:t>Alice</a:t>
            </a:r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3.Alice</a:t>
            </a:r>
            <a:r>
              <a:rPr kumimoji="1" lang="zh-CN" altLang="en-US" sz="1600"/>
              <a:t>随机生成一个会话密钥（临时密钥）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4.Alice</a:t>
            </a:r>
            <a:r>
              <a:rPr kumimoji="1" lang="zh-CN" altLang="en-US" sz="1600"/>
              <a:t>用会话密钥加密需要发送的消息（使用的是对称密码加密）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5.Alice</a:t>
            </a:r>
            <a:r>
              <a:rPr kumimoji="1" lang="zh-CN" altLang="en-US" sz="1600"/>
              <a:t>用</a:t>
            </a:r>
            <a:r>
              <a:rPr kumimoji="1" lang="en-US" altLang="zh-CN" sz="1600"/>
              <a:t>Bob</a:t>
            </a:r>
            <a:r>
              <a:rPr kumimoji="1" lang="zh-CN" altLang="en-US" sz="1600"/>
              <a:t>的公钥加密会话密钥（使用的是公钥密码加密，也就是非对称密码加密）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6.Alice</a:t>
            </a:r>
            <a:r>
              <a:rPr kumimoji="1" lang="zh-CN" altLang="en-US" sz="1600"/>
              <a:t>把第</a:t>
            </a:r>
            <a:r>
              <a:rPr kumimoji="1" lang="en-US" altLang="zh-CN" sz="1600"/>
              <a:t>4</a:t>
            </a:r>
            <a:r>
              <a:rPr kumimoji="1" lang="zh-CN" altLang="en-US" sz="1600"/>
              <a:t>、</a:t>
            </a:r>
            <a:r>
              <a:rPr kumimoji="1" lang="en-US" altLang="zh-CN" sz="1600"/>
              <a:t>5</a:t>
            </a:r>
            <a:r>
              <a:rPr kumimoji="1" lang="zh-CN" altLang="en-US" sz="1600"/>
              <a:t>步的加密结果，一并发送给</a:t>
            </a:r>
            <a:r>
              <a:rPr kumimoji="1" lang="en-US" altLang="zh-CN" sz="1600"/>
              <a:t>Bob</a:t>
            </a:r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接收过程，解密过程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1.Bob</a:t>
            </a:r>
            <a:r>
              <a:rPr kumimoji="1" lang="zh-CN" altLang="en-US" sz="1600"/>
              <a:t>利用自己的私钥解密会话密钥（使用的是公钥密码解密，也就是非对称密码解密）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2.Bob</a:t>
            </a:r>
            <a:r>
              <a:rPr kumimoji="1" lang="zh-CN" altLang="en-US" sz="1600"/>
              <a:t>利用会话密钥解密发送过来的消息（使用的是对称密码解密）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509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单向散列函数（</a:t>
            </a:r>
            <a:r>
              <a:rPr lang="en-US" altLang="zh-CN"/>
              <a:t>One-way</a:t>
            </a:r>
            <a:r>
              <a:rPr lang="zh-CN" altLang="en-US"/>
              <a:t> </a:t>
            </a:r>
            <a:r>
              <a:rPr lang="en-US" altLang="zh-CN"/>
              <a:t>hash</a:t>
            </a:r>
            <a:r>
              <a:rPr lang="zh-CN" altLang="en-US"/>
              <a:t> </a:t>
            </a:r>
            <a:r>
              <a:rPr lang="en-US" altLang="zh-CN"/>
              <a:t>function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2" y="1254812"/>
            <a:ext cx="11513112" cy="130319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单向散列函数，可以根据根据消息内容计算出散列值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散列值的长度和消息的长度无关，无论消息是</a:t>
            </a:r>
            <a:r>
              <a:rPr kumimoji="1" lang="en-US" altLang="zh-CN" sz="1600"/>
              <a:t>1bit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10M</a:t>
            </a:r>
            <a:r>
              <a:rPr kumimoji="1" lang="zh-CN" altLang="en-US" sz="1600"/>
              <a:t>、</a:t>
            </a:r>
            <a:r>
              <a:rPr kumimoji="1" lang="en-US" altLang="zh-CN" sz="1600"/>
              <a:t>100G</a:t>
            </a:r>
            <a:r>
              <a:rPr kumimoji="1" lang="zh-CN" altLang="en-US" sz="1600"/>
              <a:t>，单向散列函数都会计算出固定长度的散列值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6" y="2558005"/>
            <a:ext cx="2476500" cy="3822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77" y="2556289"/>
            <a:ext cx="6744343" cy="38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7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单向散列函数的特点</a:t>
            </a:r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2" y="1185362"/>
            <a:ext cx="4961842" cy="28657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根据任意长度的消息，计算出固定长度的散列值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计算速度快，能快速计算出散列值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消息不同，散列值也不同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具备单向性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21" y="1269661"/>
            <a:ext cx="6282838" cy="50848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2" y="3889094"/>
            <a:ext cx="5183097" cy="27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</a:t>
            </a:r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2" y="1254811"/>
            <a:ext cx="11513112" cy="5470079"/>
          </a:xfrm>
        </p:spPr>
        <p:txBody>
          <a:bodyPr>
            <a:normAutofit/>
          </a:bodyPr>
          <a:lstStyle/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单向散列函数，又被称为消息摘要函数（</a:t>
            </a:r>
            <a:r>
              <a:rPr kumimoji="1" lang="en-US" altLang="zh-CN" sz="1600"/>
              <a:t>message</a:t>
            </a:r>
            <a:r>
              <a:rPr kumimoji="1" lang="zh-CN" altLang="en-US" sz="1600"/>
              <a:t> </a:t>
            </a:r>
            <a:r>
              <a:rPr kumimoji="1" lang="en-US" altLang="zh-CN" sz="1600"/>
              <a:t>digest</a:t>
            </a:r>
            <a:r>
              <a:rPr kumimoji="1" lang="zh-CN" altLang="en-US" sz="1600"/>
              <a:t> </a:t>
            </a:r>
            <a:r>
              <a:rPr kumimoji="1" lang="en-US" altLang="zh-CN" sz="1600"/>
              <a:t>function</a:t>
            </a:r>
            <a:r>
              <a:rPr kumimoji="1" lang="zh-CN" altLang="en-US" sz="1600"/>
              <a:t>），哈希函数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输出的散列值，也被称为消息摘要（</a:t>
            </a:r>
            <a:r>
              <a:rPr kumimoji="1" lang="en-US" altLang="zh-CN" sz="1600"/>
              <a:t>message</a:t>
            </a:r>
            <a:r>
              <a:rPr kumimoji="1" lang="zh-CN" altLang="en-US" sz="1600"/>
              <a:t> </a:t>
            </a:r>
            <a:r>
              <a:rPr kumimoji="1" lang="en-US" altLang="zh-CN" sz="1600"/>
              <a:t>digest</a:t>
            </a:r>
            <a:r>
              <a:rPr kumimoji="1" lang="zh-CN" altLang="en-US" sz="1600"/>
              <a:t>）、指纹（</a:t>
            </a:r>
            <a:r>
              <a:rPr kumimoji="1" lang="en-US" altLang="zh-CN" sz="1600"/>
              <a:t>fingerprint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常见的几种单向散列函数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MD4</a:t>
            </a:r>
            <a:r>
              <a:rPr kumimoji="1" lang="zh-CN" altLang="en-US" sz="1600"/>
              <a:t>、</a:t>
            </a:r>
            <a:r>
              <a:rPr kumimoji="1" lang="en-US" altLang="zh-CN" sz="1600"/>
              <a:t>MD5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产生</a:t>
            </a:r>
            <a:r>
              <a:rPr kumimoji="1" lang="en-US" altLang="zh-CN" sz="1600"/>
              <a:t>128bit</a:t>
            </a:r>
            <a:r>
              <a:rPr kumimoji="1" lang="zh-CN" altLang="en-US" sz="1600"/>
              <a:t>的散列值，</a:t>
            </a:r>
            <a:r>
              <a:rPr kumimoji="1" lang="en-US" altLang="zh-CN" sz="1600"/>
              <a:t>MD</a:t>
            </a:r>
            <a:r>
              <a:rPr kumimoji="1" lang="zh-CN" altLang="en-US" sz="1600"/>
              <a:t>就是</a:t>
            </a:r>
            <a:r>
              <a:rPr kumimoji="1" lang="en-US" altLang="zh-CN" sz="1600"/>
              <a:t>Message</a:t>
            </a:r>
            <a:r>
              <a:rPr kumimoji="1" lang="zh-CN" altLang="en-US" sz="1600"/>
              <a:t> </a:t>
            </a:r>
            <a:r>
              <a:rPr kumimoji="1" lang="en-US" altLang="zh-CN" sz="1600"/>
              <a:t>Digest</a:t>
            </a:r>
            <a:r>
              <a:rPr kumimoji="1" lang="zh-CN" altLang="en-US" sz="1600"/>
              <a:t>的缩写，目前已经不安全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en-US" altLang="zh-CN" sz="1600"/>
              <a:t>Mac</a:t>
            </a:r>
            <a:r>
              <a:rPr kumimoji="1" lang="zh-CN" altLang="en-US" sz="1600"/>
              <a:t>终端上默认可以使用</a:t>
            </a:r>
            <a:r>
              <a:rPr kumimoji="1" lang="en-US" altLang="zh-CN" sz="1600"/>
              <a:t>md5</a:t>
            </a:r>
            <a:r>
              <a:rPr kumimoji="1" lang="zh-CN" altLang="en-US" sz="1600"/>
              <a:t>命令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SHA-1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产生</a:t>
            </a:r>
            <a:r>
              <a:rPr kumimoji="1" lang="en-US" altLang="zh-CN" sz="1600"/>
              <a:t>160bit</a:t>
            </a:r>
            <a:r>
              <a:rPr kumimoji="1" lang="zh-CN" altLang="en-US" sz="1600"/>
              <a:t>的散列值，目前已经不安全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SHA-2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en-US" altLang="zh-CN" sz="1600"/>
              <a:t>SHA-256</a:t>
            </a:r>
            <a:r>
              <a:rPr kumimoji="1" lang="zh-CN" altLang="en-US" sz="1600"/>
              <a:t>、</a:t>
            </a:r>
            <a:r>
              <a:rPr kumimoji="1" lang="en-US" altLang="zh-CN" sz="1600"/>
              <a:t>SHA-384</a:t>
            </a:r>
            <a:r>
              <a:rPr kumimoji="1" lang="zh-CN" altLang="en-US" sz="1600"/>
              <a:t>、</a:t>
            </a:r>
            <a:r>
              <a:rPr kumimoji="1" lang="en-US" altLang="zh-CN" sz="1600"/>
              <a:t>SHA-512</a:t>
            </a:r>
            <a:r>
              <a:rPr kumimoji="1" lang="zh-CN" altLang="en-US" sz="1600"/>
              <a:t>，散列值长度分别是</a:t>
            </a:r>
            <a:r>
              <a:rPr kumimoji="1" lang="en-US" altLang="zh-CN" sz="1600"/>
              <a:t>256bit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384bit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512bit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SHA-3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全新标准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93970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如何防止数据被篡改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22" y="1273556"/>
            <a:ext cx="3504075" cy="53066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02" y="1464158"/>
            <a:ext cx="4228859" cy="4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单向散列函数的应用 </a:t>
            </a:r>
            <a:r>
              <a:rPr lang="mr-IN" altLang="zh-CN"/>
              <a:t>–</a:t>
            </a:r>
            <a:r>
              <a:rPr lang="zh-CN" altLang="en-US"/>
              <a:t> 防止数据被篡改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2" y="1250064"/>
            <a:ext cx="3896971" cy="5385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94" y="1693174"/>
            <a:ext cx="5221790" cy="4942591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141415" y="1250064"/>
            <a:ext cx="5644748" cy="388793"/>
          </a:xfrm>
        </p:spPr>
        <p:txBody>
          <a:bodyPr>
            <a:normAutofit/>
          </a:bodyPr>
          <a:lstStyle/>
          <a:p>
            <a:r>
              <a:rPr lang="en-US" altLang="zh-CN" sz="1600" u="sng">
                <a:hlinkClick r:id="rId4"/>
              </a:rPr>
              <a:t>https://www.realvnc.com/en/connect/download/vnc/</a:t>
            </a:r>
            <a:endParaRPr lang="en-US" altLang="zh-CN" sz="16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532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单向散列函数的应用 </a:t>
            </a:r>
            <a:r>
              <a:rPr lang="mr-IN" altLang="zh-CN"/>
              <a:t>–</a:t>
            </a:r>
            <a:r>
              <a:rPr lang="zh-CN" altLang="en-US"/>
              <a:t> 口令加密</a:t>
            </a:r>
            <a:endParaRPr kumimoji="1" lang="zh-CN" altLang="en-US"/>
          </a:p>
        </p:txBody>
      </p:sp>
      <p:sp>
        <p:nvSpPr>
          <p:cNvPr id="6" name="罐形 5"/>
          <p:cNvSpPr/>
          <p:nvPr/>
        </p:nvSpPr>
        <p:spPr>
          <a:xfrm>
            <a:off x="8911968" y="2292267"/>
            <a:ext cx="1307939" cy="19329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数据库</a:t>
            </a:r>
          </a:p>
        </p:txBody>
      </p:sp>
      <p:cxnSp>
        <p:nvCxnSpPr>
          <p:cNvPr id="9" name="直线箭头连接符 8"/>
          <p:cNvCxnSpPr>
            <a:stCxn id="11" idx="3"/>
            <a:endCxn id="19" idx="1"/>
          </p:cNvCxnSpPr>
          <p:nvPr/>
        </p:nvCxnSpPr>
        <p:spPr>
          <a:xfrm flipV="1">
            <a:off x="2905246" y="3258754"/>
            <a:ext cx="2835258" cy="12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89364" y="1645533"/>
            <a:ext cx="2615882" cy="325055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客户端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6965" y="2437434"/>
            <a:ext cx="2140353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/>
              <a:t>帐号：</a:t>
            </a:r>
            <a:r>
              <a:rPr kumimoji="1" lang="en-US" altLang="zh-CN"/>
              <a:t>zhangsan</a:t>
            </a:r>
          </a:p>
        </p:txBody>
      </p:sp>
      <p:sp>
        <p:nvSpPr>
          <p:cNvPr id="13" name="矩形 12"/>
          <p:cNvSpPr/>
          <p:nvPr/>
        </p:nvSpPr>
        <p:spPr>
          <a:xfrm>
            <a:off x="590791" y="3512916"/>
            <a:ext cx="2140353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/>
              <a:t>密码：</a:t>
            </a:r>
            <a:r>
              <a:rPr kumimoji="1" lang="en-US" altLang="zh-CN"/>
              <a:t>123456</a:t>
            </a:r>
          </a:p>
        </p:txBody>
      </p:sp>
      <p:sp>
        <p:nvSpPr>
          <p:cNvPr id="19" name="矩形 18"/>
          <p:cNvSpPr/>
          <p:nvPr/>
        </p:nvSpPr>
        <p:spPr>
          <a:xfrm>
            <a:off x="5740504" y="2437434"/>
            <a:ext cx="1875099" cy="164263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服务器</a:t>
            </a:r>
          </a:p>
        </p:txBody>
      </p:sp>
      <p:cxnSp>
        <p:nvCxnSpPr>
          <p:cNvPr id="22" name="直线箭头连接符 21"/>
          <p:cNvCxnSpPr>
            <a:stCxn id="19" idx="3"/>
            <a:endCxn id="6" idx="2"/>
          </p:cNvCxnSpPr>
          <p:nvPr/>
        </p:nvCxnSpPr>
        <p:spPr>
          <a:xfrm flipV="1">
            <a:off x="7615603" y="3258753"/>
            <a:ext cx="1296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H="1">
            <a:off x="7615603" y="3512916"/>
            <a:ext cx="12963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H="1">
            <a:off x="2905248" y="3512916"/>
            <a:ext cx="28352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内容占位符 2"/>
          <p:cNvSpPr txBox="1">
            <a:spLocks/>
          </p:cNvSpPr>
          <p:nvPr/>
        </p:nvSpPr>
        <p:spPr>
          <a:xfrm>
            <a:off x="3356968" y="2478909"/>
            <a:ext cx="1931814" cy="791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zhangsan</a:t>
            </a: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1" lang="en-US" altLang="zh-CN" sz="1600">
              <a:solidFill>
                <a:schemeClr val="tx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SHA-2(123456)</a:t>
            </a:r>
          </a:p>
        </p:txBody>
      </p:sp>
      <p:sp>
        <p:nvSpPr>
          <p:cNvPr id="34" name="内容占位符 2"/>
          <p:cNvSpPr txBox="1">
            <a:spLocks/>
          </p:cNvSpPr>
          <p:nvPr/>
        </p:nvSpPr>
        <p:spPr>
          <a:xfrm>
            <a:off x="8622574" y="3415898"/>
            <a:ext cx="1931814" cy="791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zhangsan</a:t>
            </a: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1" lang="en-US" altLang="zh-CN" sz="1600">
              <a:solidFill>
                <a:schemeClr val="tx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SHA-2(123456)</a:t>
            </a:r>
          </a:p>
        </p:txBody>
      </p:sp>
    </p:spTree>
    <p:extLst>
      <p:ext uri="{BB962C8B-B14F-4D97-AF65-F5344CB8AC3E}">
        <p14:creationId xmlns:p14="http://schemas.microsoft.com/office/powerpoint/2010/main" val="13612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9" grpId="0" animBg="1"/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想象以下场景</a:t>
            </a:r>
          </a:p>
        </p:txBody>
      </p:sp>
      <p:sp>
        <p:nvSpPr>
          <p:cNvPr id="4" name="矩形 3"/>
          <p:cNvSpPr/>
          <p:nvPr/>
        </p:nvSpPr>
        <p:spPr>
          <a:xfrm>
            <a:off x="567161" y="1501337"/>
            <a:ext cx="1273215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Alice</a:t>
            </a:r>
          </a:p>
        </p:txBody>
      </p:sp>
      <p:sp>
        <p:nvSpPr>
          <p:cNvPr id="5" name="矩形 4"/>
          <p:cNvSpPr/>
          <p:nvPr/>
        </p:nvSpPr>
        <p:spPr>
          <a:xfrm>
            <a:off x="4747550" y="1501337"/>
            <a:ext cx="1273215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Bob</a:t>
            </a:r>
          </a:p>
        </p:txBody>
      </p:sp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1840376" y="1918026"/>
            <a:ext cx="29071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/>
          <p:cNvSpPr txBox="1">
            <a:spLocks/>
          </p:cNvSpPr>
          <p:nvPr/>
        </p:nvSpPr>
        <p:spPr>
          <a:xfrm>
            <a:off x="2536745" y="1501337"/>
            <a:ext cx="1514435" cy="388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去你妈的</a:t>
            </a:r>
            <a:endParaRPr kumimoji="1" lang="en-US" altLang="zh-CN" sz="160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20386" y="2810651"/>
            <a:ext cx="10344069" cy="388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Alice</a:t>
            </a:r>
            <a:r>
              <a:rPr kumimoji="1" lang="zh-CN" altLang="en-US" sz="1600"/>
              <a:t>发的内容有可能是被篡改的，或者有人伪装成</a:t>
            </a:r>
            <a:r>
              <a:rPr kumimoji="1" lang="en-US" altLang="zh-CN" sz="1600"/>
              <a:t>Alice</a:t>
            </a:r>
            <a:r>
              <a:rPr kumimoji="1" lang="zh-CN" altLang="en-US" sz="1600"/>
              <a:t>发消息，或者就是</a:t>
            </a:r>
            <a:r>
              <a:rPr kumimoji="1" lang="en-US" altLang="zh-CN" sz="1600"/>
              <a:t>Alice</a:t>
            </a:r>
            <a:r>
              <a:rPr kumimoji="1" lang="zh-CN" altLang="en-US" sz="1600"/>
              <a:t>发的，但她可以否认</a:t>
            </a:r>
            <a:endParaRPr kumimoji="1" lang="en-US" altLang="zh-CN" sz="160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20385" y="3794583"/>
            <a:ext cx="10344069" cy="1668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问题来了：</a:t>
            </a:r>
            <a:r>
              <a:rPr kumimoji="1" lang="en-US" altLang="zh-CN" sz="1600"/>
              <a:t>Bob</a:t>
            </a:r>
            <a:r>
              <a:rPr kumimoji="1" lang="zh-CN" altLang="en-US" sz="1600"/>
              <a:t>如何确定这段消息的真实性？如何识别篡改、伪装、否认？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解决方案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数字签名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70093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常见英文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3577002"/>
          </a:xfrm>
        </p:spPr>
        <p:txBody>
          <a:bodyPr/>
          <a:lstStyle/>
          <a:p>
            <a:r>
              <a:rPr kumimoji="1" lang="en-US" altLang="zh-CN"/>
              <a:t>encrypt</a:t>
            </a:r>
            <a:r>
              <a:rPr kumimoji="1" lang="zh-CN" altLang="en-US"/>
              <a:t>：加密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decrypt</a:t>
            </a:r>
            <a:r>
              <a:rPr kumimoji="1" lang="zh-CN" altLang="en-US"/>
              <a:t>：解密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plaintext</a:t>
            </a:r>
            <a:r>
              <a:rPr kumimoji="1" lang="zh-CN" altLang="en-US"/>
              <a:t>：明文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ciphertext</a:t>
            </a:r>
            <a:r>
              <a:rPr kumimoji="1" lang="zh-CN" altLang="en-US"/>
              <a:t>：密文</a:t>
            </a:r>
          </a:p>
        </p:txBody>
      </p:sp>
    </p:spTree>
    <p:extLst>
      <p:ext uri="{BB962C8B-B14F-4D97-AF65-F5344CB8AC3E}">
        <p14:creationId xmlns:p14="http://schemas.microsoft.com/office/powerpoint/2010/main" val="88548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212043" y="1176755"/>
            <a:ext cx="4652566" cy="2068252"/>
          </a:xfrm>
        </p:spPr>
        <p:txBody>
          <a:bodyPr>
            <a:normAutofit/>
          </a:bodyPr>
          <a:lstStyle/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在数字签名技术中，有以下</a:t>
            </a:r>
            <a:r>
              <a:rPr kumimoji="1" lang="en-US" altLang="zh-CN" sz="1600"/>
              <a:t>2</a:t>
            </a:r>
            <a:r>
              <a:rPr kumimoji="1" lang="zh-CN" altLang="en-US" sz="1600"/>
              <a:t>种行为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生成签名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由消息的发送者完成，通过“签名密钥”生成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验证签名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由消息的接收者完成，通过“验证密钥”验证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0" y="3245007"/>
            <a:ext cx="4980569" cy="28246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41" y="3314049"/>
            <a:ext cx="5039827" cy="2865958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>
          <a:xfrm>
            <a:off x="680462" y="6180007"/>
            <a:ext cx="4631304" cy="43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在公钥密码中，任何人都可以使用公钥进行加密</a:t>
            </a:r>
            <a:endParaRPr kumimoji="1" lang="en-US" altLang="zh-CN" sz="1600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761702" y="6180006"/>
            <a:ext cx="4631304" cy="43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在数字签名中，任何人都可以使用公钥验证签名</a:t>
            </a:r>
            <a:endParaRPr kumimoji="1" lang="en-US" altLang="zh-CN" sz="160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486399" y="1176754"/>
            <a:ext cx="5124586" cy="206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思考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如何能保证这个签名是消息发送者自己签的？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答案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用消息发送者的私钥进行签名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8697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数字签名和公钥密码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212043" y="1230235"/>
            <a:ext cx="4420918" cy="391301"/>
          </a:xfrm>
        </p:spPr>
        <p:txBody>
          <a:bodyPr>
            <a:normAutofit/>
          </a:bodyPr>
          <a:lstStyle/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数字签名，其实就是将公钥密码反过来使用</a:t>
            </a:r>
            <a:endParaRPr kumimoji="1"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719674"/>
            <a:ext cx="9740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数字签名的过程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58" y="1215635"/>
            <a:ext cx="6541946" cy="53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4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数字签名的过程 </a:t>
            </a:r>
            <a:r>
              <a:rPr lang="mr-IN" altLang="zh-CN"/>
              <a:t>–</a:t>
            </a:r>
            <a:r>
              <a:rPr lang="zh-CN" altLang="en-US"/>
              <a:t> 改进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6" y="1196355"/>
            <a:ext cx="5823981" cy="5445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39" y="0"/>
            <a:ext cx="542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0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 </a:t>
            </a:r>
            <a:r>
              <a:rPr lang="mr-IN" altLang="zh-CN"/>
              <a:t>–</a:t>
            </a:r>
            <a:r>
              <a:rPr lang="zh-CN" altLang="en-US"/>
              <a:t> 疑惑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52161" y="1270839"/>
            <a:ext cx="11844598" cy="44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思考一下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如果有人篡改了文件内容或者签名内容，会是什么结果？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结果是：签名验证失败，证明内容会篡改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数字签名不能保证机密性？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数字签名的作用不是为了保证机密性，仅仅是为了能够识别内容有没有被篡改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数字签名的作用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确认消息的完整性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识别消息是否被篡改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防止消息发送人否认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7666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数字签名无法解决的问题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52161" y="1270839"/>
            <a:ext cx="5699999" cy="4617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要正确使用签名，前提是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用于验证签名的公钥必须属于真正的发送者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如果遭遇了中间人攻击，那么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公钥将是伪造的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数字签名将失效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所以在验证签名之前，首先得先验证公钥的合法性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如何验证公钥的合法性？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证书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98" y="1205249"/>
            <a:ext cx="5694097" cy="55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证书（</a:t>
            </a:r>
            <a:r>
              <a:rPr lang="en-US" altLang="zh-CN"/>
              <a:t>Certificate</a:t>
            </a:r>
            <a:r>
              <a:rPr lang="zh-CN" altLang="en-US"/>
              <a:t>）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2161" y="1270839"/>
            <a:ext cx="11844598" cy="339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证书，联想的是驾驶证、毕业证、英语四六级证等等，都是由权威机构认证的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密码学中的证书，全称叫</a:t>
            </a:r>
            <a:r>
              <a:rPr kumimoji="1" lang="zh-CN" altLang="en-US" sz="1600">
                <a:solidFill>
                  <a:srgbClr val="FF0000"/>
                </a:solidFill>
              </a:rPr>
              <a:t>公钥证书</a:t>
            </a:r>
            <a:r>
              <a:rPr kumimoji="1" lang="zh-CN" altLang="en-US" sz="1600"/>
              <a:t>（</a:t>
            </a:r>
            <a:r>
              <a:rPr kumimoji="1" lang="en-US" altLang="zh-CN" sz="1600"/>
              <a:t>Public-key</a:t>
            </a:r>
            <a:r>
              <a:rPr kumimoji="1" lang="zh-CN" altLang="en-US" sz="1600"/>
              <a:t> </a:t>
            </a:r>
            <a:r>
              <a:rPr kumimoji="1" lang="en-US" altLang="zh-CN" sz="1600"/>
              <a:t>Certificate</a:t>
            </a:r>
            <a:r>
              <a:rPr kumimoji="1" lang="zh-CN" altLang="en-US" sz="1600"/>
              <a:t>，</a:t>
            </a:r>
            <a:r>
              <a:rPr kumimoji="1" lang="en-US" altLang="zh-CN" sz="1600"/>
              <a:t>PKC</a:t>
            </a:r>
            <a:r>
              <a:rPr kumimoji="1" lang="zh-CN" altLang="en-US" sz="1600"/>
              <a:t>），跟驾驶证类似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里面有姓名、邮箱等个人信息，以及此人的公钥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并由认证机构（</a:t>
            </a:r>
            <a:r>
              <a:rPr kumimoji="1" lang="en-US" altLang="zh-CN" sz="1600"/>
              <a:t>Certificate</a:t>
            </a:r>
            <a:r>
              <a:rPr kumimoji="1" lang="zh-CN" altLang="en-US" sz="1600"/>
              <a:t> </a:t>
            </a:r>
            <a:r>
              <a:rPr kumimoji="1" lang="en-US" altLang="zh-CN" sz="1600"/>
              <a:t>Authority</a:t>
            </a:r>
            <a:r>
              <a:rPr kumimoji="1" lang="zh-CN" altLang="en-US" sz="1600"/>
              <a:t>，</a:t>
            </a:r>
            <a:r>
              <a:rPr kumimoji="1" lang="en-US" altLang="zh-CN" sz="1600"/>
              <a:t>CA</a:t>
            </a:r>
            <a:r>
              <a:rPr kumimoji="1" lang="zh-CN" altLang="en-US" sz="1600"/>
              <a:t>）施加数字签名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CA</a:t>
            </a:r>
            <a:r>
              <a:rPr kumimoji="1" lang="zh-CN" altLang="en-US" sz="1600"/>
              <a:t>就是能够认定“公钥确实属于此人”并能够生成数字签名的个人或者组织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有国际性组织、政府设立的组织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有通过提供认证服务来盈利的企业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个人也可以成立认证机构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80420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证书的利用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8" y="1751584"/>
            <a:ext cx="8534908" cy="43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证书的注册和下载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18" y="1245870"/>
            <a:ext cx="5981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2161" y="1197687"/>
            <a:ext cx="11844598" cy="512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iOS</a:t>
            </a:r>
            <a:r>
              <a:rPr kumimoji="1" lang="zh-CN" altLang="en-US" sz="1600"/>
              <a:t>签名机制的作用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保证安装到用户手机上的</a:t>
            </a:r>
            <a:r>
              <a:rPr kumimoji="1" lang="en-US" altLang="zh-CN" sz="1600"/>
              <a:t>APP</a:t>
            </a:r>
            <a:r>
              <a:rPr kumimoji="1" lang="zh-CN" altLang="en-US" sz="1600"/>
              <a:t>都是经过</a:t>
            </a:r>
            <a:r>
              <a:rPr kumimoji="1" lang="en-US" altLang="zh-CN" sz="1600"/>
              <a:t>Apple</a:t>
            </a:r>
            <a:r>
              <a:rPr kumimoji="1" lang="zh-CN" altLang="en-US" sz="1600"/>
              <a:t>官方允许的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不管是真机调试，还是发布</a:t>
            </a:r>
            <a:r>
              <a:rPr kumimoji="1" lang="en-US" altLang="zh-CN" sz="1600"/>
              <a:t>APP</a:t>
            </a:r>
            <a:r>
              <a:rPr kumimoji="1" lang="zh-CN" altLang="en-US" sz="1600"/>
              <a:t>，开发者都需要经过一系列复杂的步骤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生成</a:t>
            </a:r>
            <a:r>
              <a:rPr kumimoji="1" lang="en-US" altLang="zh-CN" sz="1600">
                <a:solidFill>
                  <a:srgbClr val="FF0000"/>
                </a:solidFill>
              </a:rPr>
              <a:t>CertificateSigningRequest.certSigningRequest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获得</a:t>
            </a:r>
            <a:r>
              <a:rPr kumimoji="1" lang="en-US" altLang="zh-CN" sz="1600">
                <a:solidFill>
                  <a:srgbClr val="FF0000"/>
                </a:solidFill>
              </a:rPr>
              <a:t>ios_development.cer</a:t>
            </a:r>
            <a:r>
              <a:rPr kumimoji="1" lang="en-US" altLang="zh-CN" sz="1600"/>
              <a:t>\</a:t>
            </a:r>
            <a:r>
              <a:rPr kumimoji="1" lang="en-US" altLang="zh-CN" sz="1600">
                <a:solidFill>
                  <a:srgbClr val="FF0000"/>
                </a:solidFill>
              </a:rPr>
              <a:t>ios_distribution.cer</a:t>
            </a:r>
            <a:r>
              <a:rPr kumimoji="1" lang="zh-CN" altLang="en-US" sz="1600"/>
              <a:t>证书文件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注册</a:t>
            </a:r>
            <a:r>
              <a:rPr kumimoji="1" lang="en-US" altLang="zh-CN" sz="1600"/>
              <a:t>device</a:t>
            </a:r>
            <a:r>
              <a:rPr kumimoji="1" lang="zh-CN" altLang="en-US" sz="1600"/>
              <a:t>、添加</a:t>
            </a:r>
            <a:r>
              <a:rPr kumimoji="1" lang="en-US" altLang="zh-CN" sz="1600"/>
              <a:t>App</a:t>
            </a:r>
            <a:r>
              <a:rPr kumimoji="1" lang="zh-CN" altLang="en-US" sz="1600"/>
              <a:t> </a:t>
            </a:r>
            <a:r>
              <a:rPr kumimoji="1" lang="en-US" altLang="zh-CN" sz="1600"/>
              <a:t>ID</a:t>
            </a:r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获得</a:t>
            </a:r>
            <a:r>
              <a:rPr kumimoji="1" lang="zh-CN" altLang="en-US" sz="1600">
                <a:solidFill>
                  <a:srgbClr val="FF0000"/>
                </a:solidFill>
              </a:rPr>
              <a:t>*</a:t>
            </a:r>
            <a:r>
              <a:rPr kumimoji="1" lang="en-US" altLang="zh-CN" sz="1600">
                <a:solidFill>
                  <a:srgbClr val="FF0000"/>
                </a:solidFill>
              </a:rPr>
              <a:t>.mobileprovision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对于真机调试，现在的</a:t>
            </a:r>
            <a:r>
              <a:rPr kumimoji="1" lang="en-US" altLang="zh-CN" sz="1600"/>
              <a:t>Xcode</a:t>
            </a:r>
            <a:r>
              <a:rPr kumimoji="1" lang="zh-CN" altLang="en-US" sz="1600"/>
              <a:t>已经自动帮开发者做了以上操作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思考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每一步的作用是什么？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.certSigningRequest</a:t>
            </a:r>
            <a:r>
              <a:rPr kumimoji="1" lang="zh-CN" altLang="en-US" sz="1600"/>
              <a:t>、</a:t>
            </a:r>
            <a:r>
              <a:rPr kumimoji="1" lang="en-US" altLang="zh-CN" sz="1600">
                <a:solidFill>
                  <a:srgbClr val="FF0000"/>
                </a:solidFill>
              </a:rPr>
              <a:t>.cer</a:t>
            </a:r>
            <a:r>
              <a:rPr kumimoji="1" lang="zh-CN" altLang="en-US" sz="1600"/>
              <a:t>、</a:t>
            </a:r>
            <a:r>
              <a:rPr kumimoji="1" lang="en-US" altLang="zh-CN" sz="1600">
                <a:solidFill>
                  <a:srgbClr val="FF0000"/>
                </a:solidFill>
              </a:rPr>
              <a:t>.mobileprovision</a:t>
            </a:r>
            <a:r>
              <a:rPr kumimoji="1" lang="zh-CN" altLang="en-US" sz="1600"/>
              <a:t>文件究竟里面包含了什么？有何用处？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56490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学前须知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1725053"/>
          </a:xfrm>
        </p:spPr>
        <p:txBody>
          <a:bodyPr/>
          <a:lstStyle/>
          <a:p>
            <a:r>
              <a:rPr kumimoji="1" lang="zh-CN" altLang="en-US"/>
              <a:t>为了便于学习，设计</a:t>
            </a:r>
            <a:r>
              <a:rPr kumimoji="1" lang="en-US" altLang="zh-CN"/>
              <a:t>4</a:t>
            </a:r>
            <a:r>
              <a:rPr kumimoji="1" lang="zh-CN" altLang="en-US"/>
              <a:t>个虚拟人物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en-US" altLang="zh-CN"/>
              <a:t>Alice</a:t>
            </a:r>
            <a:r>
              <a:rPr kumimoji="1" lang="zh-CN" altLang="en-US"/>
              <a:t>、</a:t>
            </a:r>
            <a:r>
              <a:rPr kumimoji="1" lang="en-US" altLang="zh-CN"/>
              <a:t>Bob</a:t>
            </a:r>
            <a:r>
              <a:rPr kumimoji="1" lang="zh-CN" altLang="en-US"/>
              <a:t>：互相通信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en-US" altLang="zh-CN"/>
              <a:t>Eve</a:t>
            </a:r>
            <a:r>
              <a:rPr kumimoji="1" lang="zh-CN" altLang="en-US"/>
              <a:t>：窃听者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en-US" altLang="zh-CN"/>
              <a:t>Mallory</a:t>
            </a:r>
            <a:r>
              <a:rPr kumimoji="1" lang="zh-CN" altLang="en-US"/>
              <a:t>：主动攻击者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3" y="3845827"/>
            <a:ext cx="6089277" cy="22308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64" y="1543511"/>
            <a:ext cx="5636870" cy="508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流程图</a:t>
            </a:r>
          </a:p>
        </p:txBody>
      </p:sp>
      <p:sp>
        <p:nvSpPr>
          <p:cNvPr id="5" name="矩形 4"/>
          <p:cNvSpPr/>
          <p:nvPr/>
        </p:nvSpPr>
        <p:spPr>
          <a:xfrm>
            <a:off x="98528" y="1234440"/>
            <a:ext cx="1957232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Mac</a:t>
            </a:r>
            <a:r>
              <a:rPr kumimoji="1" lang="zh-CN" altLang="en-US">
                <a:solidFill>
                  <a:schemeClr val="tx1"/>
                </a:solidFill>
              </a:rPr>
              <a:t>设备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9009" y="1594485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Mac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1147625" y="1594485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Mac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83829" y="1223010"/>
            <a:ext cx="2114711" cy="5463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rgbClr val="7030A0"/>
                </a:solidFill>
              </a:rPr>
              <a:t>ipa</a:t>
            </a:r>
            <a:r>
              <a:rPr kumimoji="1" lang="zh-CN" altLang="en-US" sz="1600">
                <a:solidFill>
                  <a:srgbClr val="7030A0"/>
                </a:solidFill>
              </a:rPr>
              <a:t>安装包</a:t>
            </a:r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zh-CN" altLang="en-US" sz="1600">
              <a:solidFill>
                <a:srgbClr val="7030A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27799" y="1954759"/>
            <a:ext cx="615851" cy="5257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</a:t>
            </a:r>
          </a:p>
        </p:txBody>
      </p:sp>
      <p:sp>
        <p:nvSpPr>
          <p:cNvPr id="18" name="矩形 17"/>
          <p:cNvSpPr/>
          <p:nvPr/>
        </p:nvSpPr>
        <p:spPr>
          <a:xfrm>
            <a:off x="6661250" y="1462021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Mac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cxnSp>
        <p:nvCxnSpPr>
          <p:cNvPr id="19" name="直线箭头连接符 18"/>
          <p:cNvCxnSpPr>
            <a:stCxn id="17" idx="3"/>
            <a:endCxn id="27" idx="1"/>
          </p:cNvCxnSpPr>
          <p:nvPr/>
        </p:nvCxnSpPr>
        <p:spPr>
          <a:xfrm>
            <a:off x="6343650" y="2217649"/>
            <a:ext cx="1886029" cy="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 105"/>
          <p:cNvGrpSpPr/>
          <p:nvPr/>
        </p:nvGrpSpPr>
        <p:grpSpPr>
          <a:xfrm>
            <a:off x="8229679" y="1579736"/>
            <a:ext cx="1223010" cy="1280160"/>
            <a:chOff x="8229679" y="1579736"/>
            <a:chExt cx="1223010" cy="1280160"/>
          </a:xfrm>
        </p:grpSpPr>
        <p:sp>
          <p:nvSpPr>
            <p:cNvPr id="27" name="矩形 26"/>
            <p:cNvSpPr/>
            <p:nvPr/>
          </p:nvSpPr>
          <p:spPr>
            <a:xfrm>
              <a:off x="8229679" y="1579736"/>
              <a:ext cx="1223010" cy="128016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26240" y="1672129"/>
              <a:ext cx="1029887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326240" y="2243629"/>
              <a:ext cx="1029888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10" name="矩形 9"/>
          <p:cNvSpPr/>
          <p:nvPr/>
        </p:nvSpPr>
        <p:spPr>
          <a:xfrm>
            <a:off x="98527" y="2552700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Apple</a:t>
            </a:r>
            <a:r>
              <a:rPr kumimoji="1" lang="zh-CN" altLang="en-US">
                <a:solidFill>
                  <a:schemeClr val="tx1"/>
                </a:solidFill>
              </a:rPr>
              <a:t>后台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7366" y="2914110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527" y="3846196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iOS</a:t>
            </a:r>
            <a:r>
              <a:rPr kumimoji="1" lang="zh-CN" altLang="en-US">
                <a:solidFill>
                  <a:schemeClr val="tx1"/>
                </a:solidFill>
              </a:rPr>
              <a:t>设备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7366" y="4190587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6618536" y="2296287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sp>
        <p:nvSpPr>
          <p:cNvPr id="32" name="矩形 31"/>
          <p:cNvSpPr/>
          <p:nvPr/>
        </p:nvSpPr>
        <p:spPr>
          <a:xfrm>
            <a:off x="2579885" y="3749993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Mac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cxnSp>
        <p:nvCxnSpPr>
          <p:cNvPr id="33" name="直线箭头连接符 32"/>
          <p:cNvCxnSpPr>
            <a:stCxn id="32" idx="3"/>
            <a:endCxn id="38" idx="1"/>
          </p:cNvCxnSpPr>
          <p:nvPr/>
        </p:nvCxnSpPr>
        <p:spPr>
          <a:xfrm>
            <a:off x="3419439" y="4087178"/>
            <a:ext cx="1610681" cy="3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639331" y="3273742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3596617" y="4212843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grpSp>
        <p:nvGrpSpPr>
          <p:cNvPr id="105" name="组 104"/>
          <p:cNvGrpSpPr/>
          <p:nvPr/>
        </p:nvGrpSpPr>
        <p:grpSpPr>
          <a:xfrm>
            <a:off x="5030120" y="3288982"/>
            <a:ext cx="1012668" cy="1604010"/>
            <a:chOff x="5030120" y="3288982"/>
            <a:chExt cx="1012668" cy="1604010"/>
          </a:xfrm>
        </p:grpSpPr>
        <p:sp>
          <p:nvSpPr>
            <p:cNvPr id="38" name="矩形 37"/>
            <p:cNvSpPr/>
            <p:nvPr/>
          </p:nvSpPr>
          <p:spPr>
            <a:xfrm>
              <a:off x="5030120" y="3288982"/>
              <a:ext cx="1012668" cy="16040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>
                  <a:solidFill>
                    <a:srgbClr val="00B0F0"/>
                  </a:solidFill>
                </a:rPr>
                <a:t>证书</a:t>
              </a:r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118301" y="3711066"/>
              <a:ext cx="839554" cy="6743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Mac</a:t>
              </a:r>
            </a:p>
            <a:p>
              <a:pPr algn="ctr"/>
              <a:r>
                <a:rPr kumimoji="1" lang="zh-CN" altLang="en-US"/>
                <a:t>公钥</a:t>
              </a:r>
              <a:endParaRPr kumimoji="1" lang="en-US" altLang="zh-CN"/>
            </a:p>
          </p:txBody>
        </p:sp>
        <p:sp>
          <p:nvSpPr>
            <p:cNvPr id="40" name="矩形 39"/>
            <p:cNvSpPr/>
            <p:nvPr/>
          </p:nvSpPr>
          <p:spPr>
            <a:xfrm>
              <a:off x="5118301" y="4459191"/>
              <a:ext cx="839554" cy="36004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44" name="矩形 43"/>
          <p:cNvSpPr/>
          <p:nvPr/>
        </p:nvSpPr>
        <p:spPr>
          <a:xfrm>
            <a:off x="4858487" y="5064569"/>
            <a:ext cx="1378227" cy="34487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devices</a:t>
            </a:r>
          </a:p>
        </p:txBody>
      </p:sp>
      <p:sp>
        <p:nvSpPr>
          <p:cNvPr id="45" name="矩形 44"/>
          <p:cNvSpPr/>
          <p:nvPr/>
        </p:nvSpPr>
        <p:spPr>
          <a:xfrm>
            <a:off x="4858487" y="5501008"/>
            <a:ext cx="1378227" cy="34487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</a:t>
            </a:r>
            <a:r>
              <a:rPr kumimoji="1" lang="zh-CN" altLang="en-US"/>
              <a:t> </a:t>
            </a:r>
            <a:r>
              <a:rPr kumimoji="1" lang="en-US" altLang="zh-CN"/>
              <a:t>id</a:t>
            </a:r>
          </a:p>
        </p:txBody>
      </p:sp>
      <p:sp>
        <p:nvSpPr>
          <p:cNvPr id="46" name="矩形 45"/>
          <p:cNvSpPr/>
          <p:nvPr/>
        </p:nvSpPr>
        <p:spPr>
          <a:xfrm>
            <a:off x="4859053" y="5933758"/>
            <a:ext cx="1378227" cy="34487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entitlements</a:t>
            </a:r>
          </a:p>
        </p:txBody>
      </p:sp>
      <p:sp>
        <p:nvSpPr>
          <p:cNvPr id="48" name="矩形 47"/>
          <p:cNvSpPr/>
          <p:nvPr/>
        </p:nvSpPr>
        <p:spPr>
          <a:xfrm>
            <a:off x="4770421" y="3217005"/>
            <a:ext cx="1550369" cy="31609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/>
          <p:cNvCxnSpPr>
            <a:stCxn id="48" idx="3"/>
            <a:endCxn id="59" idx="1"/>
          </p:cNvCxnSpPr>
          <p:nvPr/>
        </p:nvCxnSpPr>
        <p:spPr>
          <a:xfrm flipV="1">
            <a:off x="6320790" y="4793696"/>
            <a:ext cx="1737681" cy="3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 106"/>
          <p:cNvGrpSpPr/>
          <p:nvPr/>
        </p:nvGrpSpPr>
        <p:grpSpPr>
          <a:xfrm>
            <a:off x="8058471" y="2975149"/>
            <a:ext cx="1550369" cy="3637093"/>
            <a:chOff x="8058471" y="2975149"/>
            <a:chExt cx="1550369" cy="3637093"/>
          </a:xfrm>
        </p:grpSpPr>
        <p:sp>
          <p:nvSpPr>
            <p:cNvPr id="53" name="矩形 52"/>
            <p:cNvSpPr/>
            <p:nvPr/>
          </p:nvSpPr>
          <p:spPr>
            <a:xfrm>
              <a:off x="8325697" y="3300412"/>
              <a:ext cx="1012668" cy="16040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>
                  <a:solidFill>
                    <a:srgbClr val="00B0F0"/>
                  </a:solidFill>
                </a:rPr>
                <a:t>证书</a:t>
              </a:r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413878" y="3722496"/>
              <a:ext cx="839554" cy="6743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Mac</a:t>
              </a:r>
            </a:p>
            <a:p>
              <a:pPr algn="ctr"/>
              <a:r>
                <a:rPr kumimoji="1" lang="zh-CN" altLang="en-US"/>
                <a:t>公钥</a:t>
              </a:r>
              <a:endParaRPr kumimoji="1" lang="en-US" altLang="zh-CN"/>
            </a:p>
          </p:txBody>
        </p:sp>
        <p:sp>
          <p:nvSpPr>
            <p:cNvPr id="55" name="矩形 54"/>
            <p:cNvSpPr/>
            <p:nvPr/>
          </p:nvSpPr>
          <p:spPr>
            <a:xfrm>
              <a:off x="8413878" y="4470621"/>
              <a:ext cx="839554" cy="36004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  <p:sp>
          <p:nvSpPr>
            <p:cNvPr id="56" name="矩形 55"/>
            <p:cNvSpPr/>
            <p:nvPr/>
          </p:nvSpPr>
          <p:spPr>
            <a:xfrm>
              <a:off x="8154064" y="5007419"/>
              <a:ext cx="1378227" cy="34487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devices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8154064" y="5398138"/>
              <a:ext cx="1378227" cy="34487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  <a:r>
                <a:rPr kumimoji="1" lang="zh-CN" altLang="en-US"/>
                <a:t> </a:t>
              </a:r>
              <a:r>
                <a:rPr kumimoji="1" lang="en-US" altLang="zh-CN"/>
                <a:t>id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8154630" y="5785168"/>
              <a:ext cx="1378227" cy="34487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entitlements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8058471" y="2975149"/>
              <a:ext cx="1550369" cy="36370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>
                  <a:solidFill>
                    <a:srgbClr val="FF0000"/>
                  </a:solidFill>
                </a:rPr>
                <a:t>mobileprovision</a:t>
              </a: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154064" y="6172198"/>
              <a:ext cx="1378227" cy="3448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63" name="矩形 62"/>
          <p:cNvSpPr/>
          <p:nvPr/>
        </p:nvSpPr>
        <p:spPr>
          <a:xfrm>
            <a:off x="6661250" y="4047774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64" name="内容占位符 2"/>
          <p:cNvSpPr txBox="1">
            <a:spLocks/>
          </p:cNvSpPr>
          <p:nvPr/>
        </p:nvSpPr>
        <p:spPr>
          <a:xfrm>
            <a:off x="6618536" y="4926016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cxnSp>
        <p:nvCxnSpPr>
          <p:cNvPr id="67" name="直线箭头连接符 66"/>
          <p:cNvCxnSpPr>
            <a:stCxn id="73" idx="1"/>
            <a:endCxn id="62" idx="3"/>
          </p:cNvCxnSpPr>
          <p:nvPr/>
        </p:nvCxnSpPr>
        <p:spPr>
          <a:xfrm flipH="1">
            <a:off x="9532291" y="6344634"/>
            <a:ext cx="1597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11129295" y="6007449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76" name="内容占位符 2"/>
          <p:cNvSpPr txBox="1">
            <a:spLocks/>
          </p:cNvSpPr>
          <p:nvPr/>
        </p:nvSpPr>
        <p:spPr>
          <a:xfrm>
            <a:off x="9958900" y="5992099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cxnSp>
        <p:nvCxnSpPr>
          <p:cNvPr id="78" name="直线箭头连接符 77"/>
          <p:cNvCxnSpPr>
            <a:stCxn id="79" idx="1"/>
            <a:endCxn id="55" idx="3"/>
          </p:cNvCxnSpPr>
          <p:nvPr/>
        </p:nvCxnSpPr>
        <p:spPr>
          <a:xfrm flipH="1">
            <a:off x="9253432" y="4645981"/>
            <a:ext cx="1852695" cy="4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1106127" y="4308796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80" name="内容占位符 2"/>
          <p:cNvSpPr txBox="1">
            <a:spLocks/>
          </p:cNvSpPr>
          <p:nvPr/>
        </p:nvSpPr>
        <p:spPr>
          <a:xfrm>
            <a:off x="9947316" y="4300795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sp>
        <p:nvSpPr>
          <p:cNvPr id="83" name="矩形 82"/>
          <p:cNvSpPr/>
          <p:nvPr/>
        </p:nvSpPr>
        <p:spPr>
          <a:xfrm>
            <a:off x="11106127" y="2169334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Mac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cxnSp>
        <p:nvCxnSpPr>
          <p:cNvPr id="84" name="直线箭头连接符 83"/>
          <p:cNvCxnSpPr>
            <a:stCxn id="83" idx="1"/>
            <a:endCxn id="23" idx="3"/>
          </p:cNvCxnSpPr>
          <p:nvPr/>
        </p:nvCxnSpPr>
        <p:spPr>
          <a:xfrm flipH="1">
            <a:off x="9356128" y="2506519"/>
            <a:ext cx="1749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内容占位符 2"/>
          <p:cNvSpPr txBox="1">
            <a:spLocks/>
          </p:cNvSpPr>
          <p:nvPr/>
        </p:nvSpPr>
        <p:spPr>
          <a:xfrm>
            <a:off x="9947315" y="2137326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sp>
        <p:nvSpPr>
          <p:cNvPr id="90" name="内容占位符 2"/>
          <p:cNvSpPr txBox="1">
            <a:spLocks/>
          </p:cNvSpPr>
          <p:nvPr/>
        </p:nvSpPr>
        <p:spPr>
          <a:xfrm>
            <a:off x="6395429" y="2298489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①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1" name="内容占位符 2"/>
          <p:cNvSpPr txBox="1">
            <a:spLocks/>
          </p:cNvSpPr>
          <p:nvPr/>
        </p:nvSpPr>
        <p:spPr>
          <a:xfrm>
            <a:off x="3437015" y="4205446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②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2" name="内容占位符 2"/>
          <p:cNvSpPr txBox="1">
            <a:spLocks/>
          </p:cNvSpPr>
          <p:nvPr/>
        </p:nvSpPr>
        <p:spPr>
          <a:xfrm>
            <a:off x="6389600" y="4927988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③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3" name="内容占位符 2"/>
          <p:cNvSpPr txBox="1">
            <a:spLocks/>
          </p:cNvSpPr>
          <p:nvPr/>
        </p:nvSpPr>
        <p:spPr>
          <a:xfrm>
            <a:off x="10271086" y="6359493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④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4" name="内容占位符 2"/>
          <p:cNvSpPr txBox="1">
            <a:spLocks/>
          </p:cNvSpPr>
          <p:nvPr/>
        </p:nvSpPr>
        <p:spPr>
          <a:xfrm>
            <a:off x="10274719" y="4667938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⑤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9" name="内容占位符 2"/>
          <p:cNvSpPr txBox="1">
            <a:spLocks/>
          </p:cNvSpPr>
          <p:nvPr/>
        </p:nvSpPr>
        <p:spPr>
          <a:xfrm>
            <a:off x="10282672" y="2527728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⑥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6" grpId="0" animBg="1"/>
      <p:bldP spid="17" grpId="0" animBg="1"/>
      <p:bldP spid="18" grpId="0" animBg="1"/>
      <p:bldP spid="10" grpId="0" animBg="1"/>
      <p:bldP spid="11" grpId="0" animBg="1"/>
      <p:bldP spid="13" grpId="0" animBg="1"/>
      <p:bldP spid="14" grpId="0" animBg="1"/>
      <p:bldP spid="31" grpId="0"/>
      <p:bldP spid="32" grpId="0" animBg="1"/>
      <p:bldP spid="36" grpId="0" animBg="1"/>
      <p:bldP spid="37" grpId="0"/>
      <p:bldP spid="44" grpId="0" animBg="1"/>
      <p:bldP spid="45" grpId="0" animBg="1"/>
      <p:bldP spid="46" grpId="0" animBg="1"/>
      <p:bldP spid="48" grpId="0" animBg="1"/>
      <p:bldP spid="63" grpId="0" animBg="1"/>
      <p:bldP spid="64" grpId="0"/>
      <p:bldP spid="73" grpId="0" animBg="1"/>
      <p:bldP spid="76" grpId="0"/>
      <p:bldP spid="79" grpId="0" animBg="1"/>
      <p:bldP spid="80" grpId="0"/>
      <p:bldP spid="83" grpId="0" animBg="1"/>
      <p:bldP spid="85" grpId="0"/>
      <p:bldP spid="90" grpId="0"/>
      <p:bldP spid="91" grpId="0"/>
      <p:bldP spid="92" grpId="0"/>
      <p:bldP spid="93" grpId="0"/>
      <p:bldP spid="94" grpId="0"/>
      <p:bldP spid="9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生成</a:t>
            </a:r>
            <a:r>
              <a:rPr lang="en-US" altLang="zh-CN"/>
              <a:t>Mac</a:t>
            </a:r>
            <a:r>
              <a:rPr lang="zh-CN" altLang="en-US"/>
              <a:t>设备的公私钥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" y="1223864"/>
            <a:ext cx="5302250" cy="2569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85" y="3989651"/>
            <a:ext cx="3032760" cy="2608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6217919" y="1495979"/>
            <a:ext cx="5520691" cy="101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CertificateSigningRequest.certSigningRequest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就是</a:t>
            </a:r>
            <a:r>
              <a:rPr kumimoji="1" lang="en-US" altLang="zh-CN" sz="1600"/>
              <a:t>Mac</a:t>
            </a:r>
            <a:r>
              <a:rPr kumimoji="1" lang="zh-CN" altLang="en-US" sz="1600"/>
              <a:t>设备的公钥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2942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获得证书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" y="1302177"/>
            <a:ext cx="6890589" cy="2218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894" y="1302177"/>
            <a:ext cx="4526865" cy="2897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" y="4350951"/>
            <a:ext cx="5693410" cy="1602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060" y="4704450"/>
            <a:ext cx="4419600" cy="1511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82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获得证书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802629" y="1473119"/>
            <a:ext cx="6320791" cy="6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ios_development.cer</a:t>
            </a:r>
            <a:r>
              <a:rPr kumimoji="1" lang="zh-CN" altLang="en-US" sz="1600"/>
              <a:t>、</a:t>
            </a:r>
            <a:r>
              <a:rPr kumimoji="1" lang="en-US" altLang="zh-CN" sz="1600"/>
              <a:t>ios_distribution.cer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利用</a:t>
            </a:r>
            <a:r>
              <a:rPr kumimoji="1" lang="en-US" altLang="zh-CN" sz="1600"/>
              <a:t>Apple</a:t>
            </a:r>
            <a:r>
              <a:rPr kumimoji="1" lang="zh-CN" altLang="en-US" sz="1600"/>
              <a:t>后台的私钥，对</a:t>
            </a:r>
            <a:r>
              <a:rPr kumimoji="1" lang="en-US" altLang="zh-CN" sz="1600"/>
              <a:t>Mac</a:t>
            </a:r>
            <a:r>
              <a:rPr kumimoji="1" lang="zh-CN" altLang="en-US" sz="1600"/>
              <a:t>设备的公钥进行签名后的证书文件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433290"/>
            <a:ext cx="29337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3195696"/>
            <a:ext cx="5626100" cy="2806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22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生成</a:t>
            </a:r>
            <a:r>
              <a:rPr lang="en-US" altLang="zh-CN"/>
              <a:t>mobileprovision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3" y="1358172"/>
            <a:ext cx="5981198" cy="4802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05" y="1404487"/>
            <a:ext cx="4337918" cy="2357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405" y="4058651"/>
            <a:ext cx="5055507" cy="2102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199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生成</a:t>
            </a:r>
            <a:r>
              <a:rPr lang="en-US" altLang="zh-CN"/>
              <a:t>mobileprovision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0" y="1322665"/>
            <a:ext cx="5370450" cy="25342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0" y="4166322"/>
            <a:ext cx="6103647" cy="23563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940" y="2858222"/>
            <a:ext cx="2298700" cy="233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12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安全检测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378755"/>
            <a:ext cx="6141720" cy="5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AppStore</a:t>
            </a:r>
            <a:endParaRPr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2161" y="1197687"/>
            <a:ext cx="11844598" cy="1076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如果</a:t>
            </a:r>
            <a:r>
              <a:rPr kumimoji="1" lang="en-US" altLang="zh-CN" sz="1600"/>
              <a:t>APP</a:t>
            </a:r>
            <a:r>
              <a:rPr kumimoji="1" lang="zh-CN" altLang="en-US" sz="1600"/>
              <a:t>是从</a:t>
            </a:r>
            <a:r>
              <a:rPr kumimoji="1" lang="en-US" altLang="zh-CN" sz="1600"/>
              <a:t>AppStore</a:t>
            </a:r>
            <a:r>
              <a:rPr kumimoji="1" lang="zh-CN" altLang="en-US" sz="1600"/>
              <a:t>下载安装的，你会发现里面是没有</a:t>
            </a:r>
            <a:r>
              <a:rPr kumimoji="1" lang="en-US" altLang="zh-CN" sz="1600"/>
              <a:t>mobileprovision</a:t>
            </a:r>
            <a:r>
              <a:rPr kumimoji="1" lang="zh-CN" altLang="en-US" sz="1600"/>
              <a:t>文件的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它的验证流程会简单很多，大概如下所示</a:t>
            </a:r>
            <a:endParaRPr kumimoji="1" lang="en-US" altLang="zh-CN" sz="1600"/>
          </a:p>
        </p:txBody>
      </p:sp>
      <p:sp>
        <p:nvSpPr>
          <p:cNvPr id="5" name="矩形 4"/>
          <p:cNvSpPr/>
          <p:nvPr/>
        </p:nvSpPr>
        <p:spPr>
          <a:xfrm>
            <a:off x="247117" y="2552700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Apple</a:t>
            </a:r>
            <a:r>
              <a:rPr kumimoji="1" lang="zh-CN" altLang="en-US">
                <a:solidFill>
                  <a:schemeClr val="tx1"/>
                </a:solidFill>
              </a:rPr>
              <a:t>后台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5956" y="2914110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117" y="3846196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iOS</a:t>
            </a:r>
            <a:r>
              <a:rPr kumimoji="1" lang="zh-CN" altLang="en-US">
                <a:solidFill>
                  <a:schemeClr val="tx1"/>
                </a:solidFill>
              </a:rPr>
              <a:t>设备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05956" y="4190587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5109209" y="2750407"/>
            <a:ext cx="2114711" cy="249596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ipa</a:t>
            </a:r>
            <a:r>
              <a:rPr kumimoji="1" lang="zh-CN" altLang="en-US" sz="1600">
                <a:solidFill>
                  <a:schemeClr val="tx1"/>
                </a:solidFill>
              </a:rPr>
              <a:t>安装包</a:t>
            </a:r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3069967" y="4044053"/>
            <a:ext cx="615851" cy="5257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</a:t>
            </a:r>
          </a:p>
        </p:txBody>
      </p:sp>
      <p:sp>
        <p:nvSpPr>
          <p:cNvPr id="11" name="矩形 10"/>
          <p:cNvSpPr/>
          <p:nvPr/>
        </p:nvSpPr>
        <p:spPr>
          <a:xfrm>
            <a:off x="4003418" y="3551315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3685818" y="4306943"/>
            <a:ext cx="1886029" cy="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 12"/>
          <p:cNvGrpSpPr/>
          <p:nvPr/>
        </p:nvGrpSpPr>
        <p:grpSpPr>
          <a:xfrm>
            <a:off x="5555059" y="3666863"/>
            <a:ext cx="1223010" cy="1280160"/>
            <a:chOff x="8229679" y="1579736"/>
            <a:chExt cx="1223010" cy="1280160"/>
          </a:xfrm>
        </p:grpSpPr>
        <p:sp>
          <p:nvSpPr>
            <p:cNvPr id="14" name="矩形 13"/>
            <p:cNvSpPr/>
            <p:nvPr/>
          </p:nvSpPr>
          <p:spPr>
            <a:xfrm>
              <a:off x="8229679" y="1579736"/>
              <a:ext cx="1223010" cy="128016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326240" y="1672129"/>
              <a:ext cx="1029887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326240" y="2243629"/>
              <a:ext cx="1029888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17" name="内容占位符 2"/>
          <p:cNvSpPr txBox="1">
            <a:spLocks/>
          </p:cNvSpPr>
          <p:nvPr/>
        </p:nvSpPr>
        <p:spPr>
          <a:xfrm>
            <a:off x="3960704" y="4385581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sp>
        <p:nvSpPr>
          <p:cNvPr id="48" name="矩形 47"/>
          <p:cNvSpPr/>
          <p:nvPr/>
        </p:nvSpPr>
        <p:spPr>
          <a:xfrm>
            <a:off x="8448295" y="4258628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cxnSp>
        <p:nvCxnSpPr>
          <p:cNvPr id="49" name="直线箭头连接符 48"/>
          <p:cNvCxnSpPr/>
          <p:nvPr/>
        </p:nvCxnSpPr>
        <p:spPr>
          <a:xfrm flipH="1">
            <a:off x="6698296" y="4595813"/>
            <a:ext cx="1749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内容占位符 2"/>
          <p:cNvSpPr txBox="1">
            <a:spLocks/>
          </p:cNvSpPr>
          <p:nvPr/>
        </p:nvSpPr>
        <p:spPr>
          <a:xfrm>
            <a:off x="7289483" y="4226620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sp>
        <p:nvSpPr>
          <p:cNvPr id="51" name="内容占位符 2"/>
          <p:cNvSpPr txBox="1">
            <a:spLocks/>
          </p:cNvSpPr>
          <p:nvPr/>
        </p:nvSpPr>
        <p:spPr>
          <a:xfrm>
            <a:off x="3737597" y="4387783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①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56" name="内容占位符 2"/>
          <p:cNvSpPr txBox="1">
            <a:spLocks/>
          </p:cNvSpPr>
          <p:nvPr/>
        </p:nvSpPr>
        <p:spPr>
          <a:xfrm>
            <a:off x="7624840" y="4617022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②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34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" grpId="0"/>
      <p:bldP spid="48" grpId="0" animBg="1"/>
      <p:bldP spid="50" grpId="0"/>
      <p:bldP spid="51" grpId="0"/>
      <p:bldP spid="5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p12</a:t>
            </a:r>
            <a:r>
              <a:rPr lang="zh-CN" altLang="en-US"/>
              <a:t>文件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2161" y="1197687"/>
            <a:ext cx="11844598" cy="512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91852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如何防止</a:t>
            </a:r>
            <a:r>
              <a:rPr lang="zh-CN" altLang="en-US"/>
              <a:t>被窃听？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549"/>
            <a:ext cx="5728825" cy="17883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33" y="1192264"/>
            <a:ext cx="5761299" cy="19306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29" y="3192362"/>
            <a:ext cx="7124373" cy="350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如何加密解密？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49" y="1232602"/>
            <a:ext cx="5659135" cy="25523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874" y="4157864"/>
            <a:ext cx="5582808" cy="24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6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密码的类型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1249640"/>
            <a:ext cx="7322854" cy="26189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14" y="4270667"/>
            <a:ext cx="7329320" cy="2471318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5093714" cy="1412537"/>
          </a:xfrm>
        </p:spPr>
        <p:txBody>
          <a:bodyPr/>
          <a:lstStyle/>
          <a:p>
            <a:r>
              <a:rPr kumimoji="1" lang="zh-CN" altLang="en-US"/>
              <a:t>根据密钥的使用方法，可以将密码分为</a:t>
            </a:r>
            <a:r>
              <a:rPr kumimoji="1" lang="en-US" altLang="zh-CN"/>
              <a:t>2</a:t>
            </a:r>
            <a:r>
              <a:rPr kumimoji="1" lang="zh-CN" altLang="en-US"/>
              <a:t>种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zh-CN" altLang="en-US"/>
              <a:t>对称密码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zh-CN" altLang="en-US"/>
              <a:t>公钥密码（非对称密码）</a:t>
            </a:r>
          </a:p>
        </p:txBody>
      </p:sp>
    </p:spTree>
    <p:extLst>
      <p:ext uri="{BB962C8B-B14F-4D97-AF65-F5344CB8AC3E}">
        <p14:creationId xmlns:p14="http://schemas.microsoft.com/office/powerpoint/2010/main" val="152947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对称密码（</a:t>
            </a:r>
            <a:r>
              <a:rPr lang="en-US" altLang="zh-CN"/>
              <a:t>Symmetric</a:t>
            </a:r>
            <a:r>
              <a:rPr lang="zh-CN" altLang="en-US"/>
              <a:t> </a:t>
            </a:r>
            <a:r>
              <a:rPr lang="en-US" altLang="zh-CN"/>
              <a:t>Cryptography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5"/>
            <a:ext cx="11835566" cy="5521550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在对称密码中，加密、解密时使用的是同一个密钥</a:t>
            </a:r>
            <a:endParaRPr kumimoji="1" lang="en-US" altLang="zh-CN" sz="1600"/>
          </a:p>
          <a:p>
            <a:endParaRPr kumimoji="1" lang="en-US" altLang="zh-CN" sz="1600"/>
          </a:p>
          <a:p>
            <a:r>
              <a:rPr kumimoji="1" lang="zh-CN" altLang="en-US" sz="1600"/>
              <a:t>常见的对称密码算法有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DES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3DES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AES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59" y="2025495"/>
            <a:ext cx="8953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DES</a:t>
            </a:r>
            <a:r>
              <a:rPr lang="zh-CN" altLang="en-US"/>
              <a:t>（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Encryption</a:t>
            </a:r>
            <a:r>
              <a:rPr lang="zh-CN" altLang="en-US"/>
              <a:t> </a:t>
            </a:r>
            <a:r>
              <a:rPr lang="en-US" altLang="zh-CN"/>
              <a:t>Standard</a:t>
            </a:r>
            <a:r>
              <a:rPr lang="zh-CN" altLang="en-US"/>
              <a:t>）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" y="1735843"/>
            <a:ext cx="5374158" cy="2143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72" y="1777404"/>
            <a:ext cx="5361787" cy="206072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61193" y="4676171"/>
            <a:ext cx="11835566" cy="182880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en-US" altLang="zh-CN" sz="1600"/>
              <a:t>DES</a:t>
            </a:r>
            <a:r>
              <a:rPr kumimoji="1" lang="zh-CN" altLang="en-US" sz="1600"/>
              <a:t>是一种将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明文加密成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密文的对称密码算法，密钥长度是</a:t>
            </a:r>
            <a:r>
              <a:rPr kumimoji="1" lang="en-US" altLang="zh-CN" sz="1600"/>
              <a:t>56bit</a:t>
            </a:r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规格上来说，密钥长度是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，但每隔</a:t>
            </a:r>
            <a:r>
              <a:rPr kumimoji="1" lang="en-US" altLang="zh-CN" sz="1600"/>
              <a:t>7bit</a:t>
            </a:r>
            <a:r>
              <a:rPr kumimoji="1" lang="zh-CN" altLang="en-US" sz="1600"/>
              <a:t>会设置一个用于错误检查的</a:t>
            </a:r>
            <a:r>
              <a:rPr kumimoji="1" lang="en-US" altLang="zh-CN" sz="1600"/>
              <a:t>bit</a:t>
            </a:r>
            <a:r>
              <a:rPr kumimoji="1" lang="zh-CN" altLang="en-US" sz="1600"/>
              <a:t>，因此密钥长度实质上是</a:t>
            </a:r>
            <a:r>
              <a:rPr kumimoji="1" lang="en-US" altLang="zh-CN" sz="1600"/>
              <a:t>56bit</a:t>
            </a:r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由于</a:t>
            </a:r>
            <a:r>
              <a:rPr kumimoji="1" lang="en-US" altLang="zh-CN" sz="1600"/>
              <a:t>DES</a:t>
            </a:r>
            <a:r>
              <a:rPr kumimoji="1" lang="zh-CN" altLang="en-US" sz="1600"/>
              <a:t>每次只能加密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的数据，遇到比较大的数据，需要对</a:t>
            </a:r>
            <a:r>
              <a:rPr kumimoji="1" lang="en-US" altLang="zh-CN" sz="1600"/>
              <a:t>DES</a:t>
            </a:r>
            <a:r>
              <a:rPr kumimoji="1" lang="zh-CN" altLang="en-US" sz="1600"/>
              <a:t>加密进行迭代（反复）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目前已经可以在短时间内被破解，所以不建议使用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13254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8953</TotalTime>
  <Words>2062</Words>
  <Application>Microsoft Macintosh PowerPoint</Application>
  <PresentationFormat>宽屏</PresentationFormat>
  <Paragraphs>412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Calibri</vt:lpstr>
      <vt:lpstr>Calibri Light</vt:lpstr>
      <vt:lpstr>Mangal</vt:lpstr>
      <vt:lpstr>Wingdings</vt:lpstr>
      <vt:lpstr>等线</vt:lpstr>
      <vt:lpstr>黑体</vt:lpstr>
      <vt:lpstr>宋体</vt:lpstr>
      <vt:lpstr>微软雅黑</vt:lpstr>
      <vt:lpstr>Arial</vt:lpstr>
      <vt:lpstr>Office 主题</vt:lpstr>
      <vt:lpstr>iOS签名机制</vt:lpstr>
      <vt:lpstr>学习路线</vt:lpstr>
      <vt:lpstr>常见英文</vt:lpstr>
      <vt:lpstr>学前须知</vt:lpstr>
      <vt:lpstr>如何防止被窃听？</vt:lpstr>
      <vt:lpstr>如何加密解密？</vt:lpstr>
      <vt:lpstr>密码的类型</vt:lpstr>
      <vt:lpstr>对称密码（Symmetric Cryptography）</vt:lpstr>
      <vt:lpstr>DES（Data Encryption Standard）</vt:lpstr>
      <vt:lpstr>3DES</vt:lpstr>
      <vt:lpstr>3DES</vt:lpstr>
      <vt:lpstr>3DES</vt:lpstr>
      <vt:lpstr>AES（Advanced Encryption Standard）</vt:lpstr>
      <vt:lpstr>密钥配送问题</vt:lpstr>
      <vt:lpstr>如何解决密钥配送问题</vt:lpstr>
      <vt:lpstr>公钥密码（Public-key Cryptography）</vt:lpstr>
      <vt:lpstr>解决密钥配送问题</vt:lpstr>
      <vt:lpstr>RSA</vt:lpstr>
      <vt:lpstr>混合密码系统（Hybrid Cryptosystem）</vt:lpstr>
      <vt:lpstr>混合密码-加密</vt:lpstr>
      <vt:lpstr>混合密码-解密</vt:lpstr>
      <vt:lpstr>混合密码-加密解密流程</vt:lpstr>
      <vt:lpstr>单向散列函数（One-way hash function）</vt:lpstr>
      <vt:lpstr>单向散列函数的特点</vt:lpstr>
      <vt:lpstr>单向散列函数</vt:lpstr>
      <vt:lpstr>如何防止数据被篡改</vt:lpstr>
      <vt:lpstr>单向散列函数的应用 – 防止数据被篡改</vt:lpstr>
      <vt:lpstr>单向散列函数的应用 – 口令加密</vt:lpstr>
      <vt:lpstr>想象以下场景</vt:lpstr>
      <vt:lpstr>数字签名</vt:lpstr>
      <vt:lpstr>数字签名和公钥密码</vt:lpstr>
      <vt:lpstr>数字签名的过程</vt:lpstr>
      <vt:lpstr>数字签名的过程 – 改进</vt:lpstr>
      <vt:lpstr>数字签名 – 疑惑</vt:lpstr>
      <vt:lpstr>数字签名无法解决的问题</vt:lpstr>
      <vt:lpstr>证书（Certificate）</vt:lpstr>
      <vt:lpstr>证书的利用</vt:lpstr>
      <vt:lpstr>证书的注册和下载</vt:lpstr>
      <vt:lpstr>iOS签名机制</vt:lpstr>
      <vt:lpstr>iOS签名机制 – 流程图</vt:lpstr>
      <vt:lpstr>iOS签名机制 – 生成Mac设备的公私钥</vt:lpstr>
      <vt:lpstr>iOS签名机制 – 获得证书</vt:lpstr>
      <vt:lpstr>iOS签名机制 – 获得证书</vt:lpstr>
      <vt:lpstr>iOS签名机制 – 生成mobileprovision</vt:lpstr>
      <vt:lpstr>iOS签名机制 – 生成mobileprovision</vt:lpstr>
      <vt:lpstr>iOS签名机制 – 安全检测</vt:lpstr>
      <vt:lpstr>iOS签名机制 - AppStore</vt:lpstr>
      <vt:lpstr>p12文件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淘5721</cp:lastModifiedBy>
  <cp:revision>761</cp:revision>
  <dcterms:created xsi:type="dcterms:W3CDTF">2017-11-23T13:35:11Z</dcterms:created>
  <dcterms:modified xsi:type="dcterms:W3CDTF">2018-04-20T15:03:54Z</dcterms:modified>
</cp:coreProperties>
</file>